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</p:sldMasterIdLst>
  <p:notesMasterIdLst>
    <p:notesMasterId r:id="rId96"/>
  </p:notesMasterIdLst>
  <p:sldIdLst>
    <p:sldId id="745" r:id="rId5"/>
    <p:sldId id="841" r:id="rId6"/>
    <p:sldId id="864" r:id="rId7"/>
    <p:sldId id="792" r:id="rId8"/>
    <p:sldId id="790" r:id="rId9"/>
    <p:sldId id="858" r:id="rId10"/>
    <p:sldId id="859" r:id="rId11"/>
    <p:sldId id="860" r:id="rId12"/>
    <p:sldId id="848" r:id="rId13"/>
    <p:sldId id="774" r:id="rId14"/>
    <p:sldId id="861" r:id="rId15"/>
    <p:sldId id="845" r:id="rId16"/>
    <p:sldId id="862" r:id="rId17"/>
    <p:sldId id="770" r:id="rId18"/>
    <p:sldId id="753" r:id="rId19"/>
    <p:sldId id="769" r:id="rId20"/>
    <p:sldId id="865" r:id="rId21"/>
    <p:sldId id="867" r:id="rId22"/>
    <p:sldId id="768" r:id="rId23"/>
    <p:sldId id="761" r:id="rId24"/>
    <p:sldId id="776" r:id="rId25"/>
    <p:sldId id="775" r:id="rId26"/>
    <p:sldId id="751" r:id="rId27"/>
    <p:sldId id="788" r:id="rId28"/>
    <p:sldId id="758" r:id="rId29"/>
    <p:sldId id="763" r:id="rId30"/>
    <p:sldId id="765" r:id="rId31"/>
    <p:sldId id="764" r:id="rId32"/>
    <p:sldId id="759" r:id="rId33"/>
    <p:sldId id="829" r:id="rId34"/>
    <p:sldId id="830" r:id="rId35"/>
    <p:sldId id="813" r:id="rId36"/>
    <p:sldId id="819" r:id="rId37"/>
    <p:sldId id="850" r:id="rId38"/>
    <p:sldId id="851" r:id="rId39"/>
    <p:sldId id="852" r:id="rId40"/>
    <p:sldId id="853" r:id="rId41"/>
    <p:sldId id="854" r:id="rId42"/>
    <p:sldId id="855" r:id="rId43"/>
    <p:sldId id="856" r:id="rId44"/>
    <p:sldId id="857" r:id="rId45"/>
    <p:sldId id="809" r:id="rId46"/>
    <p:sldId id="810" r:id="rId47"/>
    <p:sldId id="804" r:id="rId48"/>
    <p:sldId id="812" r:id="rId49"/>
    <p:sldId id="811" r:id="rId50"/>
    <p:sldId id="805" r:id="rId51"/>
    <p:sldId id="766" r:id="rId52"/>
    <p:sldId id="767" r:id="rId53"/>
    <p:sldId id="832" r:id="rId54"/>
    <p:sldId id="863" r:id="rId55"/>
    <p:sldId id="771" r:id="rId56"/>
    <p:sldId id="847" r:id="rId57"/>
    <p:sldId id="849" r:id="rId58"/>
    <p:sldId id="842" r:id="rId59"/>
    <p:sldId id="822" r:id="rId60"/>
    <p:sldId id="820" r:id="rId61"/>
    <p:sldId id="821" r:id="rId62"/>
    <p:sldId id="762" r:id="rId63"/>
    <p:sldId id="777" r:id="rId64"/>
    <p:sldId id="772" r:id="rId65"/>
    <p:sldId id="826" r:id="rId66"/>
    <p:sldId id="833" r:id="rId67"/>
    <p:sldId id="824" r:id="rId68"/>
    <p:sldId id="799" r:id="rId69"/>
    <p:sldId id="773" r:id="rId70"/>
    <p:sldId id="778" r:id="rId71"/>
    <p:sldId id="779" r:id="rId72"/>
    <p:sldId id="831" r:id="rId73"/>
    <p:sldId id="781" r:id="rId74"/>
    <p:sldId id="815" r:id="rId75"/>
    <p:sldId id="866" r:id="rId76"/>
    <p:sldId id="780" r:id="rId77"/>
    <p:sldId id="840" r:id="rId78"/>
    <p:sldId id="838" r:id="rId79"/>
    <p:sldId id="755" r:id="rId80"/>
    <p:sldId id="808" r:id="rId81"/>
    <p:sldId id="794" r:id="rId82"/>
    <p:sldId id="787" r:id="rId83"/>
    <p:sldId id="835" r:id="rId84"/>
    <p:sldId id="836" r:id="rId85"/>
    <p:sldId id="825" r:id="rId86"/>
    <p:sldId id="782" r:id="rId87"/>
    <p:sldId id="827" r:id="rId88"/>
    <p:sldId id="795" r:id="rId89"/>
    <p:sldId id="844" r:id="rId90"/>
    <p:sldId id="846" r:id="rId91"/>
    <p:sldId id="760" r:id="rId92"/>
    <p:sldId id="843" r:id="rId93"/>
    <p:sldId id="839" r:id="rId94"/>
    <p:sldId id="817" r:id="rId9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37" userDrawn="1">
          <p15:clr>
            <a:srgbClr val="A4A3A4"/>
          </p15:clr>
        </p15:guide>
        <p15:guide id="2" pos="285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C2CD"/>
    <a:srgbClr val="1791A9"/>
    <a:srgbClr val="AE927A"/>
    <a:srgbClr val="0F5E6E"/>
    <a:srgbClr val="9E7C61"/>
    <a:srgbClr val="B5957E"/>
    <a:srgbClr val="429BD3"/>
    <a:srgbClr val="FFA042"/>
    <a:srgbClr val="FFA03F"/>
    <a:srgbClr val="81B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4" autoAdjust="0"/>
    <p:restoredTop sz="96285" autoAdjust="0"/>
  </p:normalViewPr>
  <p:slideViewPr>
    <p:cSldViewPr snapToGrid="0" showGuides="1">
      <p:cViewPr>
        <p:scale>
          <a:sx n="60" d="100"/>
          <a:sy n="60" d="100"/>
        </p:scale>
        <p:origin x="-1320" y="-188"/>
      </p:cViewPr>
      <p:guideLst>
        <p:guide orient="horz" pos="2137"/>
        <p:guide pos="285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5" d="100"/>
        <a:sy n="6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100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slide" Target="slides/slide89.xml"/><Relationship Id="rId9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4D9D833-99EB-4696-BBEA-F0A263CDDF1E}" type="doc">
      <dgm:prSet loTypeId="urn:microsoft.com/office/officeart/2005/8/layout/arrow2" loCatId="process" qsTypeId="urn:microsoft.com/office/officeart/2005/8/quickstyle/simple1" qsCatId="simple" csTypeId="urn:microsoft.com/office/officeart/2005/8/colors/accent3_3" csCatId="accent3" phldr="0"/>
      <dgm:spPr/>
    </dgm:pt>
    <dgm:pt modelId="{F1BBBF54-E6C4-4AA8-98B6-5048E8938F06}">
      <dgm:prSet phldrT="[Text]"/>
      <dgm:spPr>
        <a:xfrm>
          <a:off x="1084194" y="3602687"/>
          <a:ext cx="1804409" cy="1398804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8F201DFB-DB73-497D-BBBF-8CB7295D2105}" type="parTrans" cxnId="{CD10595B-2B09-4159-8D61-1AC57E31D93A}">
      <dgm:prSet/>
      <dgm:spPr/>
      <dgm:t>
        <a:bodyPr/>
        <a:lstStyle/>
        <a:p>
          <a:endParaRPr lang="en-US"/>
        </a:p>
      </dgm:t>
    </dgm:pt>
    <dgm:pt modelId="{F11F7414-0ABC-4B92-9B23-473232FBF854}" type="sibTrans" cxnId="{CD10595B-2B09-4159-8D61-1AC57E31D93A}">
      <dgm:prSet/>
      <dgm:spPr/>
      <dgm:t>
        <a:bodyPr/>
        <a:lstStyle/>
        <a:p>
          <a:endParaRPr lang="en-US"/>
        </a:p>
      </dgm:t>
    </dgm:pt>
    <dgm:pt modelId="{69E66E88-7FEB-4A1B-8D78-B1014223748B}">
      <dgm:prSet phldrT="[Text]"/>
      <dgm:spPr>
        <a:xfrm>
          <a:off x="5149923" y="1637585"/>
          <a:ext cx="1858619" cy="3363906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7E267287-570F-43CA-AE5A-26EA73535754}" type="parTrans" cxnId="{E1F547F0-D677-4EC2-9EB6-54E004775EBC}">
      <dgm:prSet/>
      <dgm:spPr/>
      <dgm:t>
        <a:bodyPr/>
        <a:lstStyle/>
        <a:p>
          <a:endParaRPr lang="en-US"/>
        </a:p>
      </dgm:t>
    </dgm:pt>
    <dgm:pt modelId="{26773034-702F-4849-AD15-F5DC5E4B2E03}" type="sibTrans" cxnId="{E1F547F0-D677-4EC2-9EB6-54E004775EBC}">
      <dgm:prSet/>
      <dgm:spPr/>
      <dgm:t>
        <a:bodyPr/>
        <a:lstStyle/>
        <a:p>
          <a:endParaRPr lang="en-US"/>
        </a:p>
      </dgm:t>
    </dgm:pt>
    <dgm:pt modelId="{0AA7C22F-364C-4FB3-8FE3-B593F49ABCC6}">
      <dgm:prSet phldrT="[Text]"/>
      <dgm:spPr>
        <a:xfrm>
          <a:off x="2942813" y="2368448"/>
          <a:ext cx="1858619" cy="2633043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en-US" dirty="0">
            <a:solidFill>
              <a:sysClr val="windowText" lastClr="000000">
                <a:hueOff val="0"/>
                <a:satOff val="0"/>
                <a:lumOff val="0"/>
                <a:alphaOff val="0"/>
              </a:sysClr>
            </a:solidFill>
            <a:latin typeface="Calibri" panose="020F0502020204030204"/>
            <a:ea typeface="+mn-ea"/>
            <a:cs typeface="+mn-cs"/>
          </a:endParaRPr>
        </a:p>
      </dgm:t>
    </dgm:pt>
    <dgm:pt modelId="{220FCE46-AD88-488F-BA34-0E6C7AF06E63}" type="sibTrans" cxnId="{3261E116-47E1-4165-8C15-CBB006ACD5B5}">
      <dgm:prSet/>
      <dgm:spPr/>
      <dgm:t>
        <a:bodyPr/>
        <a:lstStyle/>
        <a:p>
          <a:endParaRPr lang="en-US"/>
        </a:p>
      </dgm:t>
    </dgm:pt>
    <dgm:pt modelId="{5CE66C5A-E3C5-4B74-BC21-EFD730DEF6D1}" type="parTrans" cxnId="{3261E116-47E1-4165-8C15-CBB006ACD5B5}">
      <dgm:prSet/>
      <dgm:spPr/>
      <dgm:t>
        <a:bodyPr/>
        <a:lstStyle/>
        <a:p>
          <a:endParaRPr lang="en-US"/>
        </a:p>
      </dgm:t>
    </dgm:pt>
    <dgm:pt modelId="{1A7DDB5D-7A87-476A-BC1F-5EE30D255D61}" type="pres">
      <dgm:prSet presAssocID="{64D9D833-99EB-4696-BBEA-F0A263CDDF1E}" presName="arrowDiagram" presStyleCnt="0">
        <dgm:presLayoutVars>
          <dgm:chMax val="5"/>
          <dgm:dir/>
          <dgm:resizeHandles val="exact"/>
        </dgm:presLayoutVars>
      </dgm:prSet>
      <dgm:spPr/>
    </dgm:pt>
    <dgm:pt modelId="{E7F5209D-01DD-49EA-AAB5-6DE199E564B3}" type="pres">
      <dgm:prSet presAssocID="{64D9D833-99EB-4696-BBEA-F0A263CDDF1E}" presName="arrow" presStyleLbl="bgShp" presStyleIdx="0" presStyleCnt="1"/>
      <dgm:spPr>
        <a:xfrm>
          <a:off x="0" y="161338"/>
          <a:ext cx="7744246" cy="4840153"/>
        </a:xfrm>
        <a:prstGeom prst="swooshArrow">
          <a:avLst>
            <a:gd name="adj1" fmla="val 25000"/>
            <a:gd name="adj2" fmla="val 25000"/>
          </a:avLst>
        </a:prstGeom>
        <a:solidFill>
          <a:srgbClr val="D35D00"/>
        </a:solidFill>
        <a:ln>
          <a:noFill/>
        </a:ln>
        <a:effectLst/>
      </dgm:spPr>
    </dgm:pt>
    <dgm:pt modelId="{88D027C6-B6D0-4856-8FCD-AD3D0661A9E6}" type="pres">
      <dgm:prSet presAssocID="{64D9D833-99EB-4696-BBEA-F0A263CDDF1E}" presName="arrowDiagram3" presStyleCnt="0"/>
      <dgm:spPr/>
    </dgm:pt>
    <dgm:pt modelId="{E9D537A6-7CC1-48A8-B4D5-4288926ADB4D}" type="pres">
      <dgm:prSet presAssocID="{F1BBBF54-E6C4-4AA8-98B6-5048E8938F06}" presName="bullet3a" presStyleLbl="node1" presStyleIdx="0" presStyleCnt="3"/>
      <dgm:spPr>
        <a:xfrm>
          <a:off x="983519" y="3502012"/>
          <a:ext cx="201350" cy="201350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49277DA8-E652-40C4-9070-E8C1C52C17E5}" type="pres">
      <dgm:prSet presAssocID="{F1BBBF54-E6C4-4AA8-98B6-5048E8938F06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7347E8-E07D-41AD-B3E4-F249714864A5}" type="pres">
      <dgm:prSet presAssocID="{0AA7C22F-364C-4FB3-8FE3-B593F49ABCC6}" presName="bullet3b" presStyleLbl="node1" presStyleIdx="1" presStyleCnt="3"/>
      <dgm:spPr>
        <a:xfrm>
          <a:off x="2760823" y="2186458"/>
          <a:ext cx="363979" cy="363979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82259B1E-26EA-45E9-802B-43B5DC9CC8D0}" type="pres">
      <dgm:prSet presAssocID="{0AA7C22F-364C-4FB3-8FE3-B593F49ABCC6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C00F81-071E-4363-939F-BE77C7A04E48}" type="pres">
      <dgm:prSet presAssocID="{69E66E88-7FEB-4A1B-8D78-B1014223748B}" presName="bullet3c" presStyleLbl="node1" presStyleIdx="2" presStyleCnt="3"/>
      <dgm:spPr>
        <a:xfrm>
          <a:off x="4898235" y="1385897"/>
          <a:ext cx="503375" cy="503375"/>
        </a:xfrm>
        <a:prstGeom prst="ellipse">
          <a:avLst/>
        </a:prstGeom>
        <a:noFill/>
        <a:ln w="12700" cap="flat" cmpd="sng" algn="ctr">
          <a:noFill/>
          <a:prstDash val="solid"/>
          <a:miter lim="800000"/>
        </a:ln>
        <a:effectLst/>
      </dgm:spPr>
    </dgm:pt>
    <dgm:pt modelId="{38238AEA-6CFA-4A81-9944-851126D8B6C8}" type="pres">
      <dgm:prSet presAssocID="{69E66E88-7FEB-4A1B-8D78-B1014223748B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F547F0-D677-4EC2-9EB6-54E004775EBC}" srcId="{64D9D833-99EB-4696-BBEA-F0A263CDDF1E}" destId="{69E66E88-7FEB-4A1B-8D78-B1014223748B}" srcOrd="2" destOrd="0" parTransId="{7E267287-570F-43CA-AE5A-26EA73535754}" sibTransId="{26773034-702F-4849-AD15-F5DC5E4B2E03}"/>
    <dgm:cxn modelId="{CD10595B-2B09-4159-8D61-1AC57E31D93A}" srcId="{64D9D833-99EB-4696-BBEA-F0A263CDDF1E}" destId="{F1BBBF54-E6C4-4AA8-98B6-5048E8938F06}" srcOrd="0" destOrd="0" parTransId="{8F201DFB-DB73-497D-BBBF-8CB7295D2105}" sibTransId="{F11F7414-0ABC-4B92-9B23-473232FBF854}"/>
    <dgm:cxn modelId="{0BAA7611-C4D1-4E4B-8264-4219FEEC394B}" type="presOf" srcId="{0AA7C22F-364C-4FB3-8FE3-B593F49ABCC6}" destId="{82259B1E-26EA-45E9-802B-43B5DC9CC8D0}" srcOrd="0" destOrd="0" presId="urn:microsoft.com/office/officeart/2005/8/layout/arrow2"/>
    <dgm:cxn modelId="{3261E116-47E1-4165-8C15-CBB006ACD5B5}" srcId="{64D9D833-99EB-4696-BBEA-F0A263CDDF1E}" destId="{0AA7C22F-364C-4FB3-8FE3-B593F49ABCC6}" srcOrd="1" destOrd="0" parTransId="{5CE66C5A-E3C5-4B74-BC21-EFD730DEF6D1}" sibTransId="{220FCE46-AD88-488F-BA34-0E6C7AF06E63}"/>
    <dgm:cxn modelId="{83108958-9095-4CC4-A017-5FBAB013D8B5}" type="presOf" srcId="{69E66E88-7FEB-4A1B-8D78-B1014223748B}" destId="{38238AEA-6CFA-4A81-9944-851126D8B6C8}" srcOrd="0" destOrd="0" presId="urn:microsoft.com/office/officeart/2005/8/layout/arrow2"/>
    <dgm:cxn modelId="{11F69604-610C-473E-AF8B-98AAA60C7BAB}" type="presOf" srcId="{64D9D833-99EB-4696-BBEA-F0A263CDDF1E}" destId="{1A7DDB5D-7A87-476A-BC1F-5EE30D255D61}" srcOrd="0" destOrd="0" presId="urn:microsoft.com/office/officeart/2005/8/layout/arrow2"/>
    <dgm:cxn modelId="{922F0AB5-4AAD-4B0A-9269-C55D5E749386}" type="presOf" srcId="{F1BBBF54-E6C4-4AA8-98B6-5048E8938F06}" destId="{49277DA8-E652-40C4-9070-E8C1C52C17E5}" srcOrd="0" destOrd="0" presId="urn:microsoft.com/office/officeart/2005/8/layout/arrow2"/>
    <dgm:cxn modelId="{9C09E886-1140-472C-872E-378ADA0CEBD5}" type="presParOf" srcId="{1A7DDB5D-7A87-476A-BC1F-5EE30D255D61}" destId="{E7F5209D-01DD-49EA-AAB5-6DE199E564B3}" srcOrd="0" destOrd="0" presId="urn:microsoft.com/office/officeart/2005/8/layout/arrow2"/>
    <dgm:cxn modelId="{0599724D-10ED-48A4-8925-378A1A4EEF52}" type="presParOf" srcId="{1A7DDB5D-7A87-476A-BC1F-5EE30D255D61}" destId="{88D027C6-B6D0-4856-8FCD-AD3D0661A9E6}" srcOrd="1" destOrd="0" presId="urn:microsoft.com/office/officeart/2005/8/layout/arrow2"/>
    <dgm:cxn modelId="{A940BB56-CAF1-4162-91C9-9D66A0518BD4}" type="presParOf" srcId="{88D027C6-B6D0-4856-8FCD-AD3D0661A9E6}" destId="{E9D537A6-7CC1-48A8-B4D5-4288926ADB4D}" srcOrd="0" destOrd="0" presId="urn:microsoft.com/office/officeart/2005/8/layout/arrow2"/>
    <dgm:cxn modelId="{36A6CF9E-019F-4A13-BE38-B08D7F033533}" type="presParOf" srcId="{88D027C6-B6D0-4856-8FCD-AD3D0661A9E6}" destId="{49277DA8-E652-40C4-9070-E8C1C52C17E5}" srcOrd="1" destOrd="0" presId="urn:microsoft.com/office/officeart/2005/8/layout/arrow2"/>
    <dgm:cxn modelId="{6D4CC64A-E9D2-4AF2-9696-DB2946240775}" type="presParOf" srcId="{88D027C6-B6D0-4856-8FCD-AD3D0661A9E6}" destId="{8A7347E8-E07D-41AD-B3E4-F249714864A5}" srcOrd="2" destOrd="0" presId="urn:microsoft.com/office/officeart/2005/8/layout/arrow2"/>
    <dgm:cxn modelId="{D04EC4BE-2468-4259-B755-5E0598999742}" type="presParOf" srcId="{88D027C6-B6D0-4856-8FCD-AD3D0661A9E6}" destId="{82259B1E-26EA-45E9-802B-43B5DC9CC8D0}" srcOrd="3" destOrd="0" presId="urn:microsoft.com/office/officeart/2005/8/layout/arrow2"/>
    <dgm:cxn modelId="{93241B4A-3A02-485F-A3AC-D2E9F6A92B7E}" type="presParOf" srcId="{88D027C6-B6D0-4856-8FCD-AD3D0661A9E6}" destId="{C8C00F81-071E-4363-939F-BE77C7A04E48}" srcOrd="4" destOrd="0" presId="urn:microsoft.com/office/officeart/2005/8/layout/arrow2"/>
    <dgm:cxn modelId="{780AD609-EE7F-485F-A684-12662403A383}" type="presParOf" srcId="{88D027C6-B6D0-4856-8FCD-AD3D0661A9E6}" destId="{38238AEA-6CFA-4A81-9944-851126D8B6C8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F89029-9F80-40D9-BA29-ACFC55B1B0F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86636B1-F238-4E6B-83E8-4340818C8CA5}">
      <dgm:prSet phldrT="[Text]"/>
      <dgm:spPr>
        <a:xfrm>
          <a:off x="510875" y="618814"/>
          <a:ext cx="3757301" cy="679116"/>
        </a:xfrm>
        <a:prstGeom prst="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Chess—Go 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20590604-B707-4691-9485-1A0217494859}" type="parTrans" cxnId="{B30CD3D1-7F5A-47B5-A848-052B7D248CE7}">
      <dgm:prSet/>
      <dgm:spPr/>
      <dgm:t>
        <a:bodyPr/>
        <a:lstStyle/>
        <a:p>
          <a:endParaRPr lang="en-US"/>
        </a:p>
      </dgm:t>
    </dgm:pt>
    <dgm:pt modelId="{CD444B3F-EDB0-40BC-BD8A-5B5734039DBE}" type="sibTrans" cxnId="{B30CD3D1-7F5A-47B5-A848-052B7D248CE7}">
      <dgm:prSet/>
      <dgm:spPr>
        <a:xfrm>
          <a:off x="-6141156" y="-660092"/>
          <a:ext cx="7310327" cy="7310327"/>
        </a:xfrm>
        <a:prstGeom prst="blockArc">
          <a:avLst>
            <a:gd name="adj1" fmla="val 18900000"/>
            <a:gd name="adj2" fmla="val 2700000"/>
            <a:gd name="adj3" fmla="val 295"/>
          </a:avLst>
        </a:pr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0D48D46A-9B5A-4B8E-B363-617E5F2F9F7E}">
      <dgm:prSet phldrT="[Text]"/>
      <dgm:spPr>
        <a:xfrm>
          <a:off x="997510" y="1637163"/>
          <a:ext cx="3270666" cy="679116"/>
        </a:xfrm>
        <a:prstGeom prst="rect">
          <a:avLst/>
        </a:prstGeom>
        <a:solidFill>
          <a:srgbClr val="4BACC6">
            <a:hueOff val="-2483469"/>
            <a:satOff val="9953"/>
            <a:lumOff val="215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Poetry</a:t>
          </a:r>
          <a:endParaRPr lang="en-US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gm:t>
    </dgm:pt>
    <dgm:pt modelId="{8930C5DF-FE82-4C98-AFC5-D9FB611FF736}" type="parTrans" cxnId="{B1B72A80-4529-4728-B0D9-BF44588928EE}">
      <dgm:prSet/>
      <dgm:spPr/>
      <dgm:t>
        <a:bodyPr/>
        <a:lstStyle/>
        <a:p>
          <a:endParaRPr lang="en-US"/>
        </a:p>
      </dgm:t>
    </dgm:pt>
    <dgm:pt modelId="{B5856F80-C2F0-43E4-A72B-7F942CBB4EFC}" type="sibTrans" cxnId="{B1B72A80-4529-4728-B0D9-BF44588928EE}">
      <dgm:prSet/>
      <dgm:spPr/>
      <dgm:t>
        <a:bodyPr/>
        <a:lstStyle/>
        <a:p>
          <a:endParaRPr lang="en-US"/>
        </a:p>
      </dgm:t>
    </dgm:pt>
    <dgm:pt modelId="{CDA7852E-D7A1-42CC-90A1-28C95C3BC378}">
      <dgm:prSet phldrT="[Text]"/>
      <dgm:spPr>
        <a:xfrm>
          <a:off x="1146868" y="2655512"/>
          <a:ext cx="3121308" cy="679116"/>
        </a:xfrm>
        <a:prstGeom prst="rect">
          <a:avLst/>
        </a:prstGeom>
        <a:solidFill>
          <a:srgbClr val="4BACC6">
            <a:hueOff val="-4966938"/>
            <a:satOff val="19906"/>
            <a:lumOff val="4314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Painting</a:t>
          </a:r>
        </a:p>
      </dgm:t>
    </dgm:pt>
    <dgm:pt modelId="{985CF35C-467E-4184-9E40-D510D1305C46}" type="parTrans" cxnId="{AFE12AD1-A5B0-432D-B408-82D6D5C2E4C0}">
      <dgm:prSet/>
      <dgm:spPr/>
      <dgm:t>
        <a:bodyPr/>
        <a:lstStyle/>
        <a:p>
          <a:endParaRPr lang="en-US"/>
        </a:p>
      </dgm:t>
    </dgm:pt>
    <dgm:pt modelId="{C3D205F0-E044-4B87-B0BD-09B7202FFEE3}" type="sibTrans" cxnId="{AFE12AD1-A5B0-432D-B408-82D6D5C2E4C0}">
      <dgm:prSet/>
      <dgm:spPr/>
      <dgm:t>
        <a:bodyPr/>
        <a:lstStyle/>
        <a:p>
          <a:endParaRPr lang="en-US"/>
        </a:p>
      </dgm:t>
    </dgm:pt>
    <dgm:pt modelId="{B5804099-6B21-41B7-8BEA-6D9A6A3BAE6F}">
      <dgm:prSet phldrT="[Text]"/>
      <dgm:spPr>
        <a:xfrm>
          <a:off x="997510" y="3673861"/>
          <a:ext cx="3270666" cy="679116"/>
        </a:xfrm>
        <a:prstGeom prst="rect">
          <a:avLst/>
        </a:prstGeom>
        <a:solidFill>
          <a:srgbClr val="ADC614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Music</a:t>
          </a:r>
        </a:p>
      </dgm:t>
    </dgm:pt>
    <dgm:pt modelId="{A1721FE8-32ED-431E-9F3A-CED24BBF2B6B}" type="parTrans" cxnId="{F7FBB367-E741-4DA6-82D8-B5877559B8DF}">
      <dgm:prSet/>
      <dgm:spPr/>
      <dgm:t>
        <a:bodyPr/>
        <a:lstStyle/>
        <a:p>
          <a:endParaRPr lang="en-US"/>
        </a:p>
      </dgm:t>
    </dgm:pt>
    <dgm:pt modelId="{91C1C24F-04A3-4357-8789-F475B7C234CB}" type="sibTrans" cxnId="{F7FBB367-E741-4DA6-82D8-B5877559B8DF}">
      <dgm:prSet/>
      <dgm:spPr/>
      <dgm:t>
        <a:bodyPr/>
        <a:lstStyle/>
        <a:p>
          <a:endParaRPr lang="en-US"/>
        </a:p>
      </dgm:t>
    </dgm:pt>
    <dgm:pt modelId="{6FF75542-096D-4F3F-A3A6-765632361B19}">
      <dgm:prSet phldrT="[Text]"/>
      <dgm:spPr>
        <a:xfrm>
          <a:off x="507756" y="4692211"/>
          <a:ext cx="3757301" cy="679116"/>
        </a:xfrm>
        <a:prstGeom prst="rect">
          <a:avLst/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</a:ln>
        <a:effectLst/>
      </dgm:spPr>
      <dgm:t>
        <a:bodyPr/>
        <a:lstStyle/>
        <a:p>
          <a:r>
            <a:rPr lang="en-US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Cooking </a:t>
          </a:r>
        </a:p>
      </dgm:t>
    </dgm:pt>
    <dgm:pt modelId="{DDC38B7A-6C5C-45B2-BBFA-4D69075AC884}" type="parTrans" cxnId="{12AFB5A8-C66F-430A-A713-D81CDD449586}">
      <dgm:prSet/>
      <dgm:spPr/>
      <dgm:t>
        <a:bodyPr/>
        <a:lstStyle/>
        <a:p>
          <a:endParaRPr lang="en-US"/>
        </a:p>
      </dgm:t>
    </dgm:pt>
    <dgm:pt modelId="{B64D832C-1AFA-4A3F-8D0B-195E5DC71B09}" type="sibTrans" cxnId="{12AFB5A8-C66F-430A-A713-D81CDD449586}">
      <dgm:prSet/>
      <dgm:spPr/>
      <dgm:t>
        <a:bodyPr/>
        <a:lstStyle/>
        <a:p>
          <a:endParaRPr lang="en-US"/>
        </a:p>
      </dgm:t>
    </dgm:pt>
    <dgm:pt modelId="{13B27B2C-0DEF-4BE1-93B4-B634CB4172F0}" type="pres">
      <dgm:prSet presAssocID="{B1F89029-9F80-40D9-BA29-ACFC55B1B0F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09AB437-F109-4D58-AE20-55948DEFF35A}" type="pres">
      <dgm:prSet presAssocID="{B1F89029-9F80-40D9-BA29-ACFC55B1B0FC}" presName="Name1" presStyleCnt="0"/>
      <dgm:spPr/>
      <dgm:t>
        <a:bodyPr/>
        <a:lstStyle/>
        <a:p>
          <a:endParaRPr lang="en-US"/>
        </a:p>
      </dgm:t>
    </dgm:pt>
    <dgm:pt modelId="{FA68EAA4-54BD-45B9-82E6-DA59C73D3809}" type="pres">
      <dgm:prSet presAssocID="{B1F89029-9F80-40D9-BA29-ACFC55B1B0FC}" presName="cycle" presStyleCnt="0"/>
      <dgm:spPr/>
      <dgm:t>
        <a:bodyPr/>
        <a:lstStyle/>
        <a:p>
          <a:endParaRPr lang="en-US"/>
        </a:p>
      </dgm:t>
    </dgm:pt>
    <dgm:pt modelId="{D626FDE5-EE2F-4A43-BDC3-A22B97910949}" type="pres">
      <dgm:prSet presAssocID="{B1F89029-9F80-40D9-BA29-ACFC55B1B0FC}" presName="srcNode" presStyleLbl="node1" presStyleIdx="0" presStyleCnt="5"/>
      <dgm:spPr/>
      <dgm:t>
        <a:bodyPr/>
        <a:lstStyle/>
        <a:p>
          <a:endParaRPr lang="en-US"/>
        </a:p>
      </dgm:t>
    </dgm:pt>
    <dgm:pt modelId="{C302A484-39B6-44E9-ABCF-CBD6A059165D}" type="pres">
      <dgm:prSet presAssocID="{B1F89029-9F80-40D9-BA29-ACFC55B1B0FC}" presName="conn" presStyleLbl="parChTrans1D2" presStyleIdx="0" presStyleCnt="1"/>
      <dgm:spPr/>
      <dgm:t>
        <a:bodyPr/>
        <a:lstStyle/>
        <a:p>
          <a:endParaRPr lang="en-US"/>
        </a:p>
      </dgm:t>
    </dgm:pt>
    <dgm:pt modelId="{F6B10CA6-C80F-4E85-B544-B2E4AA875890}" type="pres">
      <dgm:prSet presAssocID="{B1F89029-9F80-40D9-BA29-ACFC55B1B0FC}" presName="extraNode" presStyleLbl="node1" presStyleIdx="0" presStyleCnt="5"/>
      <dgm:spPr/>
      <dgm:t>
        <a:bodyPr/>
        <a:lstStyle/>
        <a:p>
          <a:endParaRPr lang="en-US"/>
        </a:p>
      </dgm:t>
    </dgm:pt>
    <dgm:pt modelId="{95425E7C-EBDE-4F54-8303-857B8CB42B46}" type="pres">
      <dgm:prSet presAssocID="{B1F89029-9F80-40D9-BA29-ACFC55B1B0FC}" presName="dstNode" presStyleLbl="node1" presStyleIdx="0" presStyleCnt="5"/>
      <dgm:spPr/>
      <dgm:t>
        <a:bodyPr/>
        <a:lstStyle/>
        <a:p>
          <a:endParaRPr lang="en-US"/>
        </a:p>
      </dgm:t>
    </dgm:pt>
    <dgm:pt modelId="{8E53729F-79F3-4D87-A7BA-AB725C6436E1}" type="pres">
      <dgm:prSet presAssocID="{686636B1-F238-4E6B-83E8-4340818C8CA5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5C184CD-5597-46A1-B226-F451FED7A0B8}" type="pres">
      <dgm:prSet presAssocID="{686636B1-F238-4E6B-83E8-4340818C8CA5}" presName="accent_1" presStyleCnt="0"/>
      <dgm:spPr/>
      <dgm:t>
        <a:bodyPr/>
        <a:lstStyle/>
        <a:p>
          <a:endParaRPr lang="en-US"/>
        </a:p>
      </dgm:t>
    </dgm:pt>
    <dgm:pt modelId="{267209DC-6B3E-4FA8-9EE3-A99A7883DB41}" type="pres">
      <dgm:prSet presAssocID="{686636B1-F238-4E6B-83E8-4340818C8CA5}" presName="accentRepeatNode" presStyleLbl="solidFgAcc1" presStyleIdx="0" presStyleCnt="5"/>
      <dgm:spPr>
        <a:xfrm>
          <a:off x="86427" y="533924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9857B459-AB94-4BE9-965E-F485138BC6CB}" type="pres">
      <dgm:prSet presAssocID="{0D48D46A-9B5A-4B8E-B363-617E5F2F9F7E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7A07D59-97E1-4F75-B0DB-A89BCCB4EC55}" type="pres">
      <dgm:prSet presAssocID="{0D48D46A-9B5A-4B8E-B363-617E5F2F9F7E}" presName="accent_2" presStyleCnt="0"/>
      <dgm:spPr/>
      <dgm:t>
        <a:bodyPr/>
        <a:lstStyle/>
        <a:p>
          <a:endParaRPr lang="en-US"/>
        </a:p>
      </dgm:t>
    </dgm:pt>
    <dgm:pt modelId="{8CFFB827-F4A4-40D7-8D63-706662819492}" type="pres">
      <dgm:prSet presAssocID="{0D48D46A-9B5A-4B8E-B363-617E5F2F9F7E}" presName="accentRepeatNode" presStyleLbl="solidFgAcc1" presStyleIdx="1" presStyleCnt="5"/>
      <dgm:spPr>
        <a:xfrm>
          <a:off x="573062" y="1552273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-2483469"/>
              <a:satOff val="9953"/>
              <a:lumOff val="2157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E5D81985-613B-4D81-A6FD-B135F8FD0062}" type="pres">
      <dgm:prSet presAssocID="{CDA7852E-D7A1-42CC-90A1-28C95C3BC378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95F81D-BA7C-487C-9C0C-2724339D9C02}" type="pres">
      <dgm:prSet presAssocID="{CDA7852E-D7A1-42CC-90A1-28C95C3BC378}" presName="accent_3" presStyleCnt="0"/>
      <dgm:spPr/>
      <dgm:t>
        <a:bodyPr/>
        <a:lstStyle/>
        <a:p>
          <a:endParaRPr lang="en-US"/>
        </a:p>
      </dgm:t>
    </dgm:pt>
    <dgm:pt modelId="{38C8D208-7CF1-4BE9-B1C0-62CE764D73BC}" type="pres">
      <dgm:prSet presAssocID="{CDA7852E-D7A1-42CC-90A1-28C95C3BC378}" presName="accentRepeatNode" presStyleLbl="solidFgAcc1" presStyleIdx="2" presStyleCnt="5"/>
      <dgm:spPr>
        <a:xfrm>
          <a:off x="722420" y="2570623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-4966938"/>
              <a:satOff val="19906"/>
              <a:lumOff val="4314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A36C7BF9-5802-44FD-97E9-F05FA1BF45BE}" type="pres">
      <dgm:prSet presAssocID="{B5804099-6B21-41B7-8BEA-6D9A6A3BAE6F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3A92073-03D2-43A8-9C7C-B5E8B24C233A}" type="pres">
      <dgm:prSet presAssocID="{B5804099-6B21-41B7-8BEA-6D9A6A3BAE6F}" presName="accent_4" presStyleCnt="0"/>
      <dgm:spPr/>
      <dgm:t>
        <a:bodyPr/>
        <a:lstStyle/>
        <a:p>
          <a:endParaRPr lang="en-US"/>
        </a:p>
      </dgm:t>
    </dgm:pt>
    <dgm:pt modelId="{5D5F404A-D1DC-4931-8992-5F1BEF526626}" type="pres">
      <dgm:prSet presAssocID="{B5804099-6B21-41B7-8BEA-6D9A6A3BAE6F}" presName="accentRepeatNode" presStyleLbl="solidFgAcc1" presStyleIdx="3" presStyleCnt="5"/>
      <dgm:spPr>
        <a:xfrm>
          <a:off x="573062" y="3588972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-7450407"/>
              <a:satOff val="29858"/>
              <a:lumOff val="6471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  <dgm:pt modelId="{B8A395C5-A1DE-46BD-B530-530037266D88}" type="pres">
      <dgm:prSet presAssocID="{6FF75542-096D-4F3F-A3A6-765632361B19}" presName="text_5" presStyleLbl="node1" presStyleIdx="4" presStyleCnt="5" custLinFactNeighborX="-8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C89E94C9-7F26-4CA0-9C90-5BC0C612696E}" type="pres">
      <dgm:prSet presAssocID="{6FF75542-096D-4F3F-A3A6-765632361B19}" presName="accent_5" presStyleCnt="0"/>
      <dgm:spPr/>
      <dgm:t>
        <a:bodyPr/>
        <a:lstStyle/>
        <a:p>
          <a:endParaRPr lang="en-US"/>
        </a:p>
      </dgm:t>
    </dgm:pt>
    <dgm:pt modelId="{FBE14C78-C003-4F7C-9E32-A2934EC8549B}" type="pres">
      <dgm:prSet presAssocID="{6FF75542-096D-4F3F-A3A6-765632361B19}" presName="accentRepeatNode" presStyleLbl="solidFgAcc1" presStyleIdx="4" presStyleCnt="5"/>
      <dgm:spPr>
        <a:xfrm>
          <a:off x="86427" y="4607321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-9933876"/>
              <a:satOff val="39811"/>
              <a:lumOff val="8628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en-US"/>
        </a:p>
      </dgm:t>
    </dgm:pt>
  </dgm:ptLst>
  <dgm:cxnLst>
    <dgm:cxn modelId="{264C09D7-0B27-45E8-A133-11EEFA72AD7B}" type="presOf" srcId="{CD444B3F-EDB0-40BC-BD8A-5B5734039DBE}" destId="{C302A484-39B6-44E9-ABCF-CBD6A059165D}" srcOrd="0" destOrd="0" presId="urn:microsoft.com/office/officeart/2008/layout/VerticalCurvedList"/>
    <dgm:cxn modelId="{19FE1934-6D0D-45FE-BCC5-744435D56957}" type="presOf" srcId="{CDA7852E-D7A1-42CC-90A1-28C95C3BC378}" destId="{E5D81985-613B-4D81-A6FD-B135F8FD0062}" srcOrd="0" destOrd="0" presId="urn:microsoft.com/office/officeart/2008/layout/VerticalCurvedList"/>
    <dgm:cxn modelId="{51D864E4-A3CB-4D5C-ADF9-33747B092DCC}" type="presOf" srcId="{B1F89029-9F80-40D9-BA29-ACFC55B1B0FC}" destId="{13B27B2C-0DEF-4BE1-93B4-B634CB4172F0}" srcOrd="0" destOrd="0" presId="urn:microsoft.com/office/officeart/2008/layout/VerticalCurvedList"/>
    <dgm:cxn modelId="{12AFB5A8-C66F-430A-A713-D81CDD449586}" srcId="{B1F89029-9F80-40D9-BA29-ACFC55B1B0FC}" destId="{6FF75542-096D-4F3F-A3A6-765632361B19}" srcOrd="4" destOrd="0" parTransId="{DDC38B7A-6C5C-45B2-BBFA-4D69075AC884}" sibTransId="{B64D832C-1AFA-4A3F-8D0B-195E5DC71B09}"/>
    <dgm:cxn modelId="{3384E3F6-A91C-4EDA-BF7E-786DA87C766C}" type="presOf" srcId="{0D48D46A-9B5A-4B8E-B363-617E5F2F9F7E}" destId="{9857B459-AB94-4BE9-965E-F485138BC6CB}" srcOrd="0" destOrd="0" presId="urn:microsoft.com/office/officeart/2008/layout/VerticalCurvedList"/>
    <dgm:cxn modelId="{B30CD3D1-7F5A-47B5-A848-052B7D248CE7}" srcId="{B1F89029-9F80-40D9-BA29-ACFC55B1B0FC}" destId="{686636B1-F238-4E6B-83E8-4340818C8CA5}" srcOrd="0" destOrd="0" parTransId="{20590604-B707-4691-9485-1A0217494859}" sibTransId="{CD444B3F-EDB0-40BC-BD8A-5B5734039DBE}"/>
    <dgm:cxn modelId="{B1B72A80-4529-4728-B0D9-BF44588928EE}" srcId="{B1F89029-9F80-40D9-BA29-ACFC55B1B0FC}" destId="{0D48D46A-9B5A-4B8E-B363-617E5F2F9F7E}" srcOrd="1" destOrd="0" parTransId="{8930C5DF-FE82-4C98-AFC5-D9FB611FF736}" sibTransId="{B5856F80-C2F0-43E4-A72B-7F942CBB4EFC}"/>
    <dgm:cxn modelId="{AFE12AD1-A5B0-432D-B408-82D6D5C2E4C0}" srcId="{B1F89029-9F80-40D9-BA29-ACFC55B1B0FC}" destId="{CDA7852E-D7A1-42CC-90A1-28C95C3BC378}" srcOrd="2" destOrd="0" parTransId="{985CF35C-467E-4184-9E40-D510D1305C46}" sibTransId="{C3D205F0-E044-4B87-B0BD-09B7202FFEE3}"/>
    <dgm:cxn modelId="{F7FBB367-E741-4DA6-82D8-B5877559B8DF}" srcId="{B1F89029-9F80-40D9-BA29-ACFC55B1B0FC}" destId="{B5804099-6B21-41B7-8BEA-6D9A6A3BAE6F}" srcOrd="3" destOrd="0" parTransId="{A1721FE8-32ED-431E-9F3A-CED24BBF2B6B}" sibTransId="{91C1C24F-04A3-4357-8789-F475B7C234CB}"/>
    <dgm:cxn modelId="{F6CD77E6-2D5D-43CF-9C50-BEA3B40F83F2}" type="presOf" srcId="{B5804099-6B21-41B7-8BEA-6D9A6A3BAE6F}" destId="{A36C7BF9-5802-44FD-97E9-F05FA1BF45BE}" srcOrd="0" destOrd="0" presId="urn:microsoft.com/office/officeart/2008/layout/VerticalCurvedList"/>
    <dgm:cxn modelId="{791CB252-3093-45D1-BBD5-2602942E91EE}" type="presOf" srcId="{686636B1-F238-4E6B-83E8-4340818C8CA5}" destId="{8E53729F-79F3-4D87-A7BA-AB725C6436E1}" srcOrd="0" destOrd="0" presId="urn:microsoft.com/office/officeart/2008/layout/VerticalCurvedList"/>
    <dgm:cxn modelId="{25C25739-9C8F-478A-976D-FBC985D4B471}" type="presOf" srcId="{6FF75542-096D-4F3F-A3A6-765632361B19}" destId="{B8A395C5-A1DE-46BD-B530-530037266D88}" srcOrd="0" destOrd="0" presId="urn:microsoft.com/office/officeart/2008/layout/VerticalCurvedList"/>
    <dgm:cxn modelId="{AE289341-9D22-4554-9BEF-79BF356E74F0}" type="presParOf" srcId="{13B27B2C-0DEF-4BE1-93B4-B634CB4172F0}" destId="{D09AB437-F109-4D58-AE20-55948DEFF35A}" srcOrd="0" destOrd="0" presId="urn:microsoft.com/office/officeart/2008/layout/VerticalCurvedList"/>
    <dgm:cxn modelId="{1398BD59-7EC4-4467-8FC8-A9BC3A119323}" type="presParOf" srcId="{D09AB437-F109-4D58-AE20-55948DEFF35A}" destId="{FA68EAA4-54BD-45B9-82E6-DA59C73D3809}" srcOrd="0" destOrd="0" presId="urn:microsoft.com/office/officeart/2008/layout/VerticalCurvedList"/>
    <dgm:cxn modelId="{0FAD78F0-8FE8-4E97-BE94-C01963C2AD0B}" type="presParOf" srcId="{FA68EAA4-54BD-45B9-82E6-DA59C73D3809}" destId="{D626FDE5-EE2F-4A43-BDC3-A22B97910949}" srcOrd="0" destOrd="0" presId="urn:microsoft.com/office/officeart/2008/layout/VerticalCurvedList"/>
    <dgm:cxn modelId="{022BF132-4B06-4FBF-BACA-5AF74556BA1C}" type="presParOf" srcId="{FA68EAA4-54BD-45B9-82E6-DA59C73D3809}" destId="{C302A484-39B6-44E9-ABCF-CBD6A059165D}" srcOrd="1" destOrd="0" presId="urn:microsoft.com/office/officeart/2008/layout/VerticalCurvedList"/>
    <dgm:cxn modelId="{AF862966-4BBB-419A-A90C-823B4DE726BD}" type="presParOf" srcId="{FA68EAA4-54BD-45B9-82E6-DA59C73D3809}" destId="{F6B10CA6-C80F-4E85-B544-B2E4AA875890}" srcOrd="2" destOrd="0" presId="urn:microsoft.com/office/officeart/2008/layout/VerticalCurvedList"/>
    <dgm:cxn modelId="{41958259-41D1-4109-B3DF-10A79099E65F}" type="presParOf" srcId="{FA68EAA4-54BD-45B9-82E6-DA59C73D3809}" destId="{95425E7C-EBDE-4F54-8303-857B8CB42B46}" srcOrd="3" destOrd="0" presId="urn:microsoft.com/office/officeart/2008/layout/VerticalCurvedList"/>
    <dgm:cxn modelId="{FF98084A-1BB0-402E-B2B8-18CABCADCB25}" type="presParOf" srcId="{D09AB437-F109-4D58-AE20-55948DEFF35A}" destId="{8E53729F-79F3-4D87-A7BA-AB725C6436E1}" srcOrd="1" destOrd="0" presId="urn:microsoft.com/office/officeart/2008/layout/VerticalCurvedList"/>
    <dgm:cxn modelId="{28E7B7A0-62D8-4BA7-8776-97413E64B62A}" type="presParOf" srcId="{D09AB437-F109-4D58-AE20-55948DEFF35A}" destId="{65C184CD-5597-46A1-B226-F451FED7A0B8}" srcOrd="2" destOrd="0" presId="urn:microsoft.com/office/officeart/2008/layout/VerticalCurvedList"/>
    <dgm:cxn modelId="{8CB581D8-A302-4E4E-939D-25F47383AFEB}" type="presParOf" srcId="{65C184CD-5597-46A1-B226-F451FED7A0B8}" destId="{267209DC-6B3E-4FA8-9EE3-A99A7883DB41}" srcOrd="0" destOrd="0" presId="urn:microsoft.com/office/officeart/2008/layout/VerticalCurvedList"/>
    <dgm:cxn modelId="{EB9D7A54-321C-4996-98D9-3D17AB6CB22C}" type="presParOf" srcId="{D09AB437-F109-4D58-AE20-55948DEFF35A}" destId="{9857B459-AB94-4BE9-965E-F485138BC6CB}" srcOrd="3" destOrd="0" presId="urn:microsoft.com/office/officeart/2008/layout/VerticalCurvedList"/>
    <dgm:cxn modelId="{438CCADA-4570-4C55-9322-73D727B64565}" type="presParOf" srcId="{D09AB437-F109-4D58-AE20-55948DEFF35A}" destId="{E7A07D59-97E1-4F75-B0DB-A89BCCB4EC55}" srcOrd="4" destOrd="0" presId="urn:microsoft.com/office/officeart/2008/layout/VerticalCurvedList"/>
    <dgm:cxn modelId="{8F54CE76-5256-42D0-8BB6-414EC147C9AE}" type="presParOf" srcId="{E7A07D59-97E1-4F75-B0DB-A89BCCB4EC55}" destId="{8CFFB827-F4A4-40D7-8D63-706662819492}" srcOrd="0" destOrd="0" presId="urn:microsoft.com/office/officeart/2008/layout/VerticalCurvedList"/>
    <dgm:cxn modelId="{6288FACA-8418-4AD8-8C29-64BDFE5A32C3}" type="presParOf" srcId="{D09AB437-F109-4D58-AE20-55948DEFF35A}" destId="{E5D81985-613B-4D81-A6FD-B135F8FD0062}" srcOrd="5" destOrd="0" presId="urn:microsoft.com/office/officeart/2008/layout/VerticalCurvedList"/>
    <dgm:cxn modelId="{27AECD48-EAEB-46C9-A400-7AF6C96D5080}" type="presParOf" srcId="{D09AB437-F109-4D58-AE20-55948DEFF35A}" destId="{5E95F81D-BA7C-487C-9C0C-2724339D9C02}" srcOrd="6" destOrd="0" presId="urn:microsoft.com/office/officeart/2008/layout/VerticalCurvedList"/>
    <dgm:cxn modelId="{135FC823-17C4-4320-BA6D-CC889F86C74B}" type="presParOf" srcId="{5E95F81D-BA7C-487C-9C0C-2724339D9C02}" destId="{38C8D208-7CF1-4BE9-B1C0-62CE764D73BC}" srcOrd="0" destOrd="0" presId="urn:microsoft.com/office/officeart/2008/layout/VerticalCurvedList"/>
    <dgm:cxn modelId="{4DCD0616-D621-4A56-82AA-A2C7837A4224}" type="presParOf" srcId="{D09AB437-F109-4D58-AE20-55948DEFF35A}" destId="{A36C7BF9-5802-44FD-97E9-F05FA1BF45BE}" srcOrd="7" destOrd="0" presId="urn:microsoft.com/office/officeart/2008/layout/VerticalCurvedList"/>
    <dgm:cxn modelId="{E93F9EE9-DD8E-4440-975B-964F037821A0}" type="presParOf" srcId="{D09AB437-F109-4D58-AE20-55948DEFF35A}" destId="{A3A92073-03D2-43A8-9C7C-B5E8B24C233A}" srcOrd="8" destOrd="0" presId="urn:microsoft.com/office/officeart/2008/layout/VerticalCurvedList"/>
    <dgm:cxn modelId="{11992CEA-2DE5-40C0-87EB-B2DA5B396ED9}" type="presParOf" srcId="{A3A92073-03D2-43A8-9C7C-B5E8B24C233A}" destId="{5D5F404A-D1DC-4931-8992-5F1BEF526626}" srcOrd="0" destOrd="0" presId="urn:microsoft.com/office/officeart/2008/layout/VerticalCurvedList"/>
    <dgm:cxn modelId="{592C4D44-A3C5-46A9-B774-18A7DE6635F9}" type="presParOf" srcId="{D09AB437-F109-4D58-AE20-55948DEFF35A}" destId="{B8A395C5-A1DE-46BD-B530-530037266D88}" srcOrd="9" destOrd="0" presId="urn:microsoft.com/office/officeart/2008/layout/VerticalCurvedList"/>
    <dgm:cxn modelId="{8659BC15-226F-46CB-8C4D-50966EE6BE14}" type="presParOf" srcId="{D09AB437-F109-4D58-AE20-55948DEFF35A}" destId="{C89E94C9-7F26-4CA0-9C90-5BC0C612696E}" srcOrd="10" destOrd="0" presId="urn:microsoft.com/office/officeart/2008/layout/VerticalCurvedList"/>
    <dgm:cxn modelId="{8A7AD2BF-5B06-4936-978B-A9BF14FDAACF}" type="presParOf" srcId="{C89E94C9-7F26-4CA0-9C90-5BC0C612696E}" destId="{FBE14C78-C003-4F7C-9E32-A2934EC854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1F89029-9F80-40D9-BA29-ACFC55B1B0F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86636B1-F238-4E6B-83E8-4340818C8CA5}">
      <dgm:prSet phldrT="[Text]"/>
      <dgm:spPr/>
      <dgm:t>
        <a:bodyPr/>
        <a:lstStyle/>
        <a:p>
          <a:r>
            <a:rPr lang="en-US" dirty="0" smtClean="0"/>
            <a:t>How sweet is that?</a:t>
          </a:r>
          <a:endParaRPr lang="en-US" dirty="0"/>
        </a:p>
      </dgm:t>
    </dgm:pt>
    <dgm:pt modelId="{20590604-B707-4691-9485-1A0217494859}" type="parTrans" cxnId="{B30CD3D1-7F5A-47B5-A848-052B7D248CE7}">
      <dgm:prSet/>
      <dgm:spPr/>
      <dgm:t>
        <a:bodyPr/>
        <a:lstStyle/>
        <a:p>
          <a:endParaRPr lang="en-US"/>
        </a:p>
      </dgm:t>
    </dgm:pt>
    <dgm:pt modelId="{CD444B3F-EDB0-40BC-BD8A-5B5734039DBE}" type="sibTrans" cxnId="{B30CD3D1-7F5A-47B5-A848-052B7D248CE7}">
      <dgm:prSet/>
      <dgm:spPr/>
      <dgm:t>
        <a:bodyPr/>
        <a:lstStyle/>
        <a:p>
          <a:endParaRPr lang="en-US"/>
        </a:p>
      </dgm:t>
    </dgm:pt>
    <dgm:pt modelId="{0D48D46A-9B5A-4B8E-B363-617E5F2F9F7E}">
      <dgm:prSet phldrT="[Text]"/>
      <dgm:spPr/>
      <dgm:t>
        <a:bodyPr/>
        <a:lstStyle/>
        <a:p>
          <a:r>
            <a:rPr lang="en-US" dirty="0" smtClean="0"/>
            <a:t>Which dish is that?</a:t>
          </a:r>
          <a:endParaRPr lang="en-US" dirty="0"/>
        </a:p>
      </dgm:t>
    </dgm:pt>
    <dgm:pt modelId="{8930C5DF-FE82-4C98-AFC5-D9FB611FF736}" type="parTrans" cxnId="{B1B72A80-4529-4728-B0D9-BF44588928EE}">
      <dgm:prSet/>
      <dgm:spPr/>
      <dgm:t>
        <a:bodyPr/>
        <a:lstStyle/>
        <a:p>
          <a:endParaRPr lang="en-US"/>
        </a:p>
      </dgm:t>
    </dgm:pt>
    <dgm:pt modelId="{B5856F80-C2F0-43E4-A72B-7F942CBB4EFC}" type="sibTrans" cxnId="{B1B72A80-4529-4728-B0D9-BF44588928EE}">
      <dgm:prSet/>
      <dgm:spPr/>
      <dgm:t>
        <a:bodyPr/>
        <a:lstStyle/>
        <a:p>
          <a:endParaRPr lang="en-US"/>
        </a:p>
      </dgm:t>
    </dgm:pt>
    <dgm:pt modelId="{CDA7852E-D7A1-42CC-90A1-28C95C3BC378}">
      <dgm:prSet phldrT="[Text]"/>
      <dgm:spPr/>
      <dgm:t>
        <a:bodyPr/>
        <a:lstStyle/>
        <a:p>
          <a:r>
            <a:rPr lang="en-US" dirty="0" smtClean="0"/>
            <a:t>Bitter or not?</a:t>
          </a:r>
        </a:p>
      </dgm:t>
    </dgm:pt>
    <dgm:pt modelId="{985CF35C-467E-4184-9E40-D510D1305C46}" type="parTrans" cxnId="{AFE12AD1-A5B0-432D-B408-82D6D5C2E4C0}">
      <dgm:prSet/>
      <dgm:spPr/>
      <dgm:t>
        <a:bodyPr/>
        <a:lstStyle/>
        <a:p>
          <a:endParaRPr lang="en-US"/>
        </a:p>
      </dgm:t>
    </dgm:pt>
    <dgm:pt modelId="{C3D205F0-E044-4B87-B0BD-09B7202FFEE3}" type="sibTrans" cxnId="{AFE12AD1-A5B0-432D-B408-82D6D5C2E4C0}">
      <dgm:prSet/>
      <dgm:spPr/>
      <dgm:t>
        <a:bodyPr/>
        <a:lstStyle/>
        <a:p>
          <a:endParaRPr lang="en-US"/>
        </a:p>
      </dgm:t>
    </dgm:pt>
    <dgm:pt modelId="{B5804099-6B21-41B7-8BEA-6D9A6A3BAE6F}">
      <dgm:prSet phldrT="[Text]"/>
      <dgm:spPr/>
      <dgm:t>
        <a:bodyPr/>
        <a:lstStyle/>
        <a:p>
          <a:r>
            <a:rPr lang="en-US" dirty="0" smtClean="0"/>
            <a:t>Sweet or not?</a:t>
          </a:r>
        </a:p>
      </dgm:t>
    </dgm:pt>
    <dgm:pt modelId="{A1721FE8-32ED-431E-9F3A-CED24BBF2B6B}" type="parTrans" cxnId="{F7FBB367-E741-4DA6-82D8-B5877559B8DF}">
      <dgm:prSet/>
      <dgm:spPr/>
      <dgm:t>
        <a:bodyPr/>
        <a:lstStyle/>
        <a:p>
          <a:endParaRPr lang="en-US"/>
        </a:p>
      </dgm:t>
    </dgm:pt>
    <dgm:pt modelId="{91C1C24F-04A3-4357-8789-F475B7C234CB}" type="sibTrans" cxnId="{F7FBB367-E741-4DA6-82D8-B5877559B8DF}">
      <dgm:prSet/>
      <dgm:spPr/>
      <dgm:t>
        <a:bodyPr/>
        <a:lstStyle/>
        <a:p>
          <a:endParaRPr lang="en-US"/>
        </a:p>
      </dgm:t>
    </dgm:pt>
    <dgm:pt modelId="{6FF75542-096D-4F3F-A3A6-765632361B19}">
      <dgm:prSet phldrT="[Text]"/>
      <dgm:spPr/>
      <dgm:t>
        <a:bodyPr/>
        <a:lstStyle/>
        <a:p>
          <a:r>
            <a:rPr lang="en-US" dirty="0" smtClean="0"/>
            <a:t>Which cuisine is that?</a:t>
          </a:r>
        </a:p>
      </dgm:t>
    </dgm:pt>
    <dgm:pt modelId="{DDC38B7A-6C5C-45B2-BBFA-4D69075AC884}" type="parTrans" cxnId="{12AFB5A8-C66F-430A-A713-D81CDD449586}">
      <dgm:prSet/>
      <dgm:spPr/>
      <dgm:t>
        <a:bodyPr/>
        <a:lstStyle/>
        <a:p>
          <a:endParaRPr lang="en-US"/>
        </a:p>
      </dgm:t>
    </dgm:pt>
    <dgm:pt modelId="{B64D832C-1AFA-4A3F-8D0B-195E5DC71B09}" type="sibTrans" cxnId="{12AFB5A8-C66F-430A-A713-D81CDD449586}">
      <dgm:prSet/>
      <dgm:spPr/>
      <dgm:t>
        <a:bodyPr/>
        <a:lstStyle/>
        <a:p>
          <a:endParaRPr lang="en-US"/>
        </a:p>
      </dgm:t>
    </dgm:pt>
    <dgm:pt modelId="{13B27B2C-0DEF-4BE1-93B4-B634CB4172F0}" type="pres">
      <dgm:prSet presAssocID="{B1F89029-9F80-40D9-BA29-ACFC55B1B0FC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09AB437-F109-4D58-AE20-55948DEFF35A}" type="pres">
      <dgm:prSet presAssocID="{B1F89029-9F80-40D9-BA29-ACFC55B1B0FC}" presName="Name1" presStyleCnt="0"/>
      <dgm:spPr/>
    </dgm:pt>
    <dgm:pt modelId="{FA68EAA4-54BD-45B9-82E6-DA59C73D3809}" type="pres">
      <dgm:prSet presAssocID="{B1F89029-9F80-40D9-BA29-ACFC55B1B0FC}" presName="cycle" presStyleCnt="0"/>
      <dgm:spPr/>
    </dgm:pt>
    <dgm:pt modelId="{D626FDE5-EE2F-4A43-BDC3-A22B97910949}" type="pres">
      <dgm:prSet presAssocID="{B1F89029-9F80-40D9-BA29-ACFC55B1B0FC}" presName="srcNode" presStyleLbl="node1" presStyleIdx="0" presStyleCnt="5"/>
      <dgm:spPr/>
    </dgm:pt>
    <dgm:pt modelId="{C302A484-39B6-44E9-ABCF-CBD6A059165D}" type="pres">
      <dgm:prSet presAssocID="{B1F89029-9F80-40D9-BA29-ACFC55B1B0FC}" presName="conn" presStyleLbl="parChTrans1D2" presStyleIdx="0" presStyleCnt="1"/>
      <dgm:spPr/>
      <dgm:t>
        <a:bodyPr/>
        <a:lstStyle/>
        <a:p>
          <a:endParaRPr lang="en-US"/>
        </a:p>
      </dgm:t>
    </dgm:pt>
    <dgm:pt modelId="{F6B10CA6-C80F-4E85-B544-B2E4AA875890}" type="pres">
      <dgm:prSet presAssocID="{B1F89029-9F80-40D9-BA29-ACFC55B1B0FC}" presName="extraNode" presStyleLbl="node1" presStyleIdx="0" presStyleCnt="5"/>
      <dgm:spPr/>
    </dgm:pt>
    <dgm:pt modelId="{95425E7C-EBDE-4F54-8303-857B8CB42B46}" type="pres">
      <dgm:prSet presAssocID="{B1F89029-9F80-40D9-BA29-ACFC55B1B0FC}" presName="dstNode" presStyleLbl="node1" presStyleIdx="0" presStyleCnt="5"/>
      <dgm:spPr/>
    </dgm:pt>
    <dgm:pt modelId="{8E53729F-79F3-4D87-A7BA-AB725C6436E1}" type="pres">
      <dgm:prSet presAssocID="{686636B1-F238-4E6B-83E8-4340818C8CA5}" presName="text_1" presStyleLbl="node1" presStyleIdx="0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65C184CD-5597-46A1-B226-F451FED7A0B8}" type="pres">
      <dgm:prSet presAssocID="{686636B1-F238-4E6B-83E8-4340818C8CA5}" presName="accent_1" presStyleCnt="0"/>
      <dgm:spPr/>
    </dgm:pt>
    <dgm:pt modelId="{267209DC-6B3E-4FA8-9EE3-A99A7883DB41}" type="pres">
      <dgm:prSet presAssocID="{686636B1-F238-4E6B-83E8-4340818C8CA5}" presName="accentRepeatNode" presStyleLbl="solidFgAcc1" presStyleIdx="0" presStyleCnt="5"/>
      <dgm:spPr/>
    </dgm:pt>
    <dgm:pt modelId="{9857B459-AB94-4BE9-965E-F485138BC6CB}" type="pres">
      <dgm:prSet presAssocID="{0D48D46A-9B5A-4B8E-B363-617E5F2F9F7E}" presName="text_2" presStyleLbl="node1" presStyleIdx="1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E7A07D59-97E1-4F75-B0DB-A89BCCB4EC55}" type="pres">
      <dgm:prSet presAssocID="{0D48D46A-9B5A-4B8E-B363-617E5F2F9F7E}" presName="accent_2" presStyleCnt="0"/>
      <dgm:spPr/>
    </dgm:pt>
    <dgm:pt modelId="{8CFFB827-F4A4-40D7-8D63-706662819492}" type="pres">
      <dgm:prSet presAssocID="{0D48D46A-9B5A-4B8E-B363-617E5F2F9F7E}" presName="accentRepeatNode" presStyleLbl="solidFgAcc1" presStyleIdx="1" presStyleCnt="5"/>
      <dgm:spPr/>
    </dgm:pt>
    <dgm:pt modelId="{E5D81985-613B-4D81-A6FD-B135F8FD0062}" type="pres">
      <dgm:prSet presAssocID="{CDA7852E-D7A1-42CC-90A1-28C95C3BC378}" presName="text_3" presStyleLbl="node1" presStyleIdx="2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5E95F81D-BA7C-487C-9C0C-2724339D9C02}" type="pres">
      <dgm:prSet presAssocID="{CDA7852E-D7A1-42CC-90A1-28C95C3BC378}" presName="accent_3" presStyleCnt="0"/>
      <dgm:spPr/>
    </dgm:pt>
    <dgm:pt modelId="{38C8D208-7CF1-4BE9-B1C0-62CE764D73BC}" type="pres">
      <dgm:prSet presAssocID="{CDA7852E-D7A1-42CC-90A1-28C95C3BC378}" presName="accentRepeatNode" presStyleLbl="solidFgAcc1" presStyleIdx="2" presStyleCnt="5"/>
      <dgm:spPr/>
    </dgm:pt>
    <dgm:pt modelId="{A36C7BF9-5802-44FD-97E9-F05FA1BF45BE}" type="pres">
      <dgm:prSet presAssocID="{B5804099-6B21-41B7-8BEA-6D9A6A3BAE6F}" presName="text_4" presStyleLbl="node1" presStyleIdx="3" presStyleCnt="5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A3A92073-03D2-43A8-9C7C-B5E8B24C233A}" type="pres">
      <dgm:prSet presAssocID="{B5804099-6B21-41B7-8BEA-6D9A6A3BAE6F}" presName="accent_4" presStyleCnt="0"/>
      <dgm:spPr/>
    </dgm:pt>
    <dgm:pt modelId="{5D5F404A-D1DC-4931-8992-5F1BEF526626}" type="pres">
      <dgm:prSet presAssocID="{B5804099-6B21-41B7-8BEA-6D9A6A3BAE6F}" presName="accentRepeatNode" presStyleLbl="solidFgAcc1" presStyleIdx="3" presStyleCnt="5"/>
      <dgm:spPr/>
    </dgm:pt>
    <dgm:pt modelId="{B8A395C5-A1DE-46BD-B530-530037266D88}" type="pres">
      <dgm:prSet presAssocID="{6FF75542-096D-4F3F-A3A6-765632361B19}" presName="text_5" presStyleLbl="node1" presStyleIdx="4" presStyleCnt="5" custLinFactNeighborX="-8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C89E94C9-7F26-4CA0-9C90-5BC0C612696E}" type="pres">
      <dgm:prSet presAssocID="{6FF75542-096D-4F3F-A3A6-765632361B19}" presName="accent_5" presStyleCnt="0"/>
      <dgm:spPr/>
    </dgm:pt>
    <dgm:pt modelId="{FBE14C78-C003-4F7C-9E32-A2934EC8549B}" type="pres">
      <dgm:prSet presAssocID="{6FF75542-096D-4F3F-A3A6-765632361B19}" presName="accentRepeatNode" presStyleLbl="solidFgAcc1" presStyleIdx="4" presStyleCnt="5"/>
      <dgm:spPr/>
    </dgm:pt>
  </dgm:ptLst>
  <dgm:cxnLst>
    <dgm:cxn modelId="{264C09D7-0B27-45E8-A133-11EEFA72AD7B}" type="presOf" srcId="{CD444B3F-EDB0-40BC-BD8A-5B5734039DBE}" destId="{C302A484-39B6-44E9-ABCF-CBD6A059165D}" srcOrd="0" destOrd="0" presId="urn:microsoft.com/office/officeart/2008/layout/VerticalCurvedList"/>
    <dgm:cxn modelId="{19FE1934-6D0D-45FE-BCC5-744435D56957}" type="presOf" srcId="{CDA7852E-D7A1-42CC-90A1-28C95C3BC378}" destId="{E5D81985-613B-4D81-A6FD-B135F8FD0062}" srcOrd="0" destOrd="0" presId="urn:microsoft.com/office/officeart/2008/layout/VerticalCurvedList"/>
    <dgm:cxn modelId="{51D864E4-A3CB-4D5C-ADF9-33747B092DCC}" type="presOf" srcId="{B1F89029-9F80-40D9-BA29-ACFC55B1B0FC}" destId="{13B27B2C-0DEF-4BE1-93B4-B634CB4172F0}" srcOrd="0" destOrd="0" presId="urn:microsoft.com/office/officeart/2008/layout/VerticalCurvedList"/>
    <dgm:cxn modelId="{12AFB5A8-C66F-430A-A713-D81CDD449586}" srcId="{B1F89029-9F80-40D9-BA29-ACFC55B1B0FC}" destId="{6FF75542-096D-4F3F-A3A6-765632361B19}" srcOrd="4" destOrd="0" parTransId="{DDC38B7A-6C5C-45B2-BBFA-4D69075AC884}" sibTransId="{B64D832C-1AFA-4A3F-8D0B-195E5DC71B09}"/>
    <dgm:cxn modelId="{3384E3F6-A91C-4EDA-BF7E-786DA87C766C}" type="presOf" srcId="{0D48D46A-9B5A-4B8E-B363-617E5F2F9F7E}" destId="{9857B459-AB94-4BE9-965E-F485138BC6CB}" srcOrd="0" destOrd="0" presId="urn:microsoft.com/office/officeart/2008/layout/VerticalCurvedList"/>
    <dgm:cxn modelId="{B30CD3D1-7F5A-47B5-A848-052B7D248CE7}" srcId="{B1F89029-9F80-40D9-BA29-ACFC55B1B0FC}" destId="{686636B1-F238-4E6B-83E8-4340818C8CA5}" srcOrd="0" destOrd="0" parTransId="{20590604-B707-4691-9485-1A0217494859}" sibTransId="{CD444B3F-EDB0-40BC-BD8A-5B5734039DBE}"/>
    <dgm:cxn modelId="{B1B72A80-4529-4728-B0D9-BF44588928EE}" srcId="{B1F89029-9F80-40D9-BA29-ACFC55B1B0FC}" destId="{0D48D46A-9B5A-4B8E-B363-617E5F2F9F7E}" srcOrd="1" destOrd="0" parTransId="{8930C5DF-FE82-4C98-AFC5-D9FB611FF736}" sibTransId="{B5856F80-C2F0-43E4-A72B-7F942CBB4EFC}"/>
    <dgm:cxn modelId="{AFE12AD1-A5B0-432D-B408-82D6D5C2E4C0}" srcId="{B1F89029-9F80-40D9-BA29-ACFC55B1B0FC}" destId="{CDA7852E-D7A1-42CC-90A1-28C95C3BC378}" srcOrd="2" destOrd="0" parTransId="{985CF35C-467E-4184-9E40-D510D1305C46}" sibTransId="{C3D205F0-E044-4B87-B0BD-09B7202FFEE3}"/>
    <dgm:cxn modelId="{F7FBB367-E741-4DA6-82D8-B5877559B8DF}" srcId="{B1F89029-9F80-40D9-BA29-ACFC55B1B0FC}" destId="{B5804099-6B21-41B7-8BEA-6D9A6A3BAE6F}" srcOrd="3" destOrd="0" parTransId="{A1721FE8-32ED-431E-9F3A-CED24BBF2B6B}" sibTransId="{91C1C24F-04A3-4357-8789-F475B7C234CB}"/>
    <dgm:cxn modelId="{F6CD77E6-2D5D-43CF-9C50-BEA3B40F83F2}" type="presOf" srcId="{B5804099-6B21-41B7-8BEA-6D9A6A3BAE6F}" destId="{A36C7BF9-5802-44FD-97E9-F05FA1BF45BE}" srcOrd="0" destOrd="0" presId="urn:microsoft.com/office/officeart/2008/layout/VerticalCurvedList"/>
    <dgm:cxn modelId="{791CB252-3093-45D1-BBD5-2602942E91EE}" type="presOf" srcId="{686636B1-F238-4E6B-83E8-4340818C8CA5}" destId="{8E53729F-79F3-4D87-A7BA-AB725C6436E1}" srcOrd="0" destOrd="0" presId="urn:microsoft.com/office/officeart/2008/layout/VerticalCurvedList"/>
    <dgm:cxn modelId="{25C25739-9C8F-478A-976D-FBC985D4B471}" type="presOf" srcId="{6FF75542-096D-4F3F-A3A6-765632361B19}" destId="{B8A395C5-A1DE-46BD-B530-530037266D88}" srcOrd="0" destOrd="0" presId="urn:microsoft.com/office/officeart/2008/layout/VerticalCurvedList"/>
    <dgm:cxn modelId="{AE289341-9D22-4554-9BEF-79BF356E74F0}" type="presParOf" srcId="{13B27B2C-0DEF-4BE1-93B4-B634CB4172F0}" destId="{D09AB437-F109-4D58-AE20-55948DEFF35A}" srcOrd="0" destOrd="0" presId="urn:microsoft.com/office/officeart/2008/layout/VerticalCurvedList"/>
    <dgm:cxn modelId="{1398BD59-7EC4-4467-8FC8-A9BC3A119323}" type="presParOf" srcId="{D09AB437-F109-4D58-AE20-55948DEFF35A}" destId="{FA68EAA4-54BD-45B9-82E6-DA59C73D3809}" srcOrd="0" destOrd="0" presId="urn:microsoft.com/office/officeart/2008/layout/VerticalCurvedList"/>
    <dgm:cxn modelId="{0FAD78F0-8FE8-4E97-BE94-C01963C2AD0B}" type="presParOf" srcId="{FA68EAA4-54BD-45B9-82E6-DA59C73D3809}" destId="{D626FDE5-EE2F-4A43-BDC3-A22B97910949}" srcOrd="0" destOrd="0" presId="urn:microsoft.com/office/officeart/2008/layout/VerticalCurvedList"/>
    <dgm:cxn modelId="{022BF132-4B06-4FBF-BACA-5AF74556BA1C}" type="presParOf" srcId="{FA68EAA4-54BD-45B9-82E6-DA59C73D3809}" destId="{C302A484-39B6-44E9-ABCF-CBD6A059165D}" srcOrd="1" destOrd="0" presId="urn:microsoft.com/office/officeart/2008/layout/VerticalCurvedList"/>
    <dgm:cxn modelId="{AF862966-4BBB-419A-A90C-823B4DE726BD}" type="presParOf" srcId="{FA68EAA4-54BD-45B9-82E6-DA59C73D3809}" destId="{F6B10CA6-C80F-4E85-B544-B2E4AA875890}" srcOrd="2" destOrd="0" presId="urn:microsoft.com/office/officeart/2008/layout/VerticalCurvedList"/>
    <dgm:cxn modelId="{41958259-41D1-4109-B3DF-10A79099E65F}" type="presParOf" srcId="{FA68EAA4-54BD-45B9-82E6-DA59C73D3809}" destId="{95425E7C-EBDE-4F54-8303-857B8CB42B46}" srcOrd="3" destOrd="0" presId="urn:microsoft.com/office/officeart/2008/layout/VerticalCurvedList"/>
    <dgm:cxn modelId="{FF98084A-1BB0-402E-B2B8-18CABCADCB25}" type="presParOf" srcId="{D09AB437-F109-4D58-AE20-55948DEFF35A}" destId="{8E53729F-79F3-4D87-A7BA-AB725C6436E1}" srcOrd="1" destOrd="0" presId="urn:microsoft.com/office/officeart/2008/layout/VerticalCurvedList"/>
    <dgm:cxn modelId="{28E7B7A0-62D8-4BA7-8776-97413E64B62A}" type="presParOf" srcId="{D09AB437-F109-4D58-AE20-55948DEFF35A}" destId="{65C184CD-5597-46A1-B226-F451FED7A0B8}" srcOrd="2" destOrd="0" presId="urn:microsoft.com/office/officeart/2008/layout/VerticalCurvedList"/>
    <dgm:cxn modelId="{8CB581D8-A302-4E4E-939D-25F47383AFEB}" type="presParOf" srcId="{65C184CD-5597-46A1-B226-F451FED7A0B8}" destId="{267209DC-6B3E-4FA8-9EE3-A99A7883DB41}" srcOrd="0" destOrd="0" presId="urn:microsoft.com/office/officeart/2008/layout/VerticalCurvedList"/>
    <dgm:cxn modelId="{EB9D7A54-321C-4996-98D9-3D17AB6CB22C}" type="presParOf" srcId="{D09AB437-F109-4D58-AE20-55948DEFF35A}" destId="{9857B459-AB94-4BE9-965E-F485138BC6CB}" srcOrd="3" destOrd="0" presId="urn:microsoft.com/office/officeart/2008/layout/VerticalCurvedList"/>
    <dgm:cxn modelId="{438CCADA-4570-4C55-9322-73D727B64565}" type="presParOf" srcId="{D09AB437-F109-4D58-AE20-55948DEFF35A}" destId="{E7A07D59-97E1-4F75-B0DB-A89BCCB4EC55}" srcOrd="4" destOrd="0" presId="urn:microsoft.com/office/officeart/2008/layout/VerticalCurvedList"/>
    <dgm:cxn modelId="{8F54CE76-5256-42D0-8BB6-414EC147C9AE}" type="presParOf" srcId="{E7A07D59-97E1-4F75-B0DB-A89BCCB4EC55}" destId="{8CFFB827-F4A4-40D7-8D63-706662819492}" srcOrd="0" destOrd="0" presId="urn:microsoft.com/office/officeart/2008/layout/VerticalCurvedList"/>
    <dgm:cxn modelId="{6288FACA-8418-4AD8-8C29-64BDFE5A32C3}" type="presParOf" srcId="{D09AB437-F109-4D58-AE20-55948DEFF35A}" destId="{E5D81985-613B-4D81-A6FD-B135F8FD0062}" srcOrd="5" destOrd="0" presId="urn:microsoft.com/office/officeart/2008/layout/VerticalCurvedList"/>
    <dgm:cxn modelId="{27AECD48-EAEB-46C9-A400-7AF6C96D5080}" type="presParOf" srcId="{D09AB437-F109-4D58-AE20-55948DEFF35A}" destId="{5E95F81D-BA7C-487C-9C0C-2724339D9C02}" srcOrd="6" destOrd="0" presId="urn:microsoft.com/office/officeart/2008/layout/VerticalCurvedList"/>
    <dgm:cxn modelId="{135FC823-17C4-4320-BA6D-CC889F86C74B}" type="presParOf" srcId="{5E95F81D-BA7C-487C-9C0C-2724339D9C02}" destId="{38C8D208-7CF1-4BE9-B1C0-62CE764D73BC}" srcOrd="0" destOrd="0" presId="urn:microsoft.com/office/officeart/2008/layout/VerticalCurvedList"/>
    <dgm:cxn modelId="{4DCD0616-D621-4A56-82AA-A2C7837A4224}" type="presParOf" srcId="{D09AB437-F109-4D58-AE20-55948DEFF35A}" destId="{A36C7BF9-5802-44FD-97E9-F05FA1BF45BE}" srcOrd="7" destOrd="0" presId="urn:microsoft.com/office/officeart/2008/layout/VerticalCurvedList"/>
    <dgm:cxn modelId="{E93F9EE9-DD8E-4440-975B-964F037821A0}" type="presParOf" srcId="{D09AB437-F109-4D58-AE20-55948DEFF35A}" destId="{A3A92073-03D2-43A8-9C7C-B5E8B24C233A}" srcOrd="8" destOrd="0" presId="urn:microsoft.com/office/officeart/2008/layout/VerticalCurvedList"/>
    <dgm:cxn modelId="{11992CEA-2DE5-40C0-87EB-B2DA5B396ED9}" type="presParOf" srcId="{A3A92073-03D2-43A8-9C7C-B5E8B24C233A}" destId="{5D5F404A-D1DC-4931-8992-5F1BEF526626}" srcOrd="0" destOrd="0" presId="urn:microsoft.com/office/officeart/2008/layout/VerticalCurvedList"/>
    <dgm:cxn modelId="{592C4D44-A3C5-46A9-B774-18A7DE6635F9}" type="presParOf" srcId="{D09AB437-F109-4D58-AE20-55948DEFF35A}" destId="{B8A395C5-A1DE-46BD-B530-530037266D88}" srcOrd="9" destOrd="0" presId="urn:microsoft.com/office/officeart/2008/layout/VerticalCurvedList"/>
    <dgm:cxn modelId="{8659BC15-226F-46CB-8C4D-50966EE6BE14}" type="presParOf" srcId="{D09AB437-F109-4D58-AE20-55948DEFF35A}" destId="{C89E94C9-7F26-4CA0-9C90-5BC0C612696E}" srcOrd="10" destOrd="0" presId="urn:microsoft.com/office/officeart/2008/layout/VerticalCurvedList"/>
    <dgm:cxn modelId="{8A7AD2BF-5B06-4936-978B-A9BF14FDAACF}" type="presParOf" srcId="{C89E94C9-7F26-4CA0-9C90-5BC0C612696E}" destId="{FBE14C78-C003-4F7C-9E32-A2934EC8549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2A484-39B6-44E9-ABCF-CBD6A059165D}">
      <dsp:nvSpPr>
        <dsp:cNvPr id="0" name=""/>
        <dsp:cNvSpPr/>
      </dsp:nvSpPr>
      <dsp:spPr>
        <a:xfrm>
          <a:off x="-6141156" y="-660092"/>
          <a:ext cx="7310327" cy="7310327"/>
        </a:xfrm>
        <a:prstGeom prst="blockArc">
          <a:avLst>
            <a:gd name="adj1" fmla="val 18900000"/>
            <a:gd name="adj2" fmla="val 2700000"/>
            <a:gd name="adj3" fmla="val 295"/>
          </a:avLst>
        </a:prstGeom>
        <a:noFill/>
        <a:ln w="25400" cap="flat" cmpd="sng" algn="ctr">
          <a:solidFill>
            <a:srgbClr val="F7964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3729F-79F3-4D87-A7BA-AB725C6436E1}">
      <dsp:nvSpPr>
        <dsp:cNvPr id="0" name=""/>
        <dsp:cNvSpPr/>
      </dsp:nvSpPr>
      <dsp:spPr>
        <a:xfrm>
          <a:off x="510875" y="618814"/>
          <a:ext cx="3757301" cy="679116"/>
        </a:xfrm>
        <a:prstGeom prst="roundRect">
          <a:avLst/>
        </a:prstGeom>
        <a:solidFill>
          <a:srgbClr val="4BACC6">
            <a:hueOff val="0"/>
            <a:satOff val="0"/>
            <a:lumOff val="0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904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Chess—Go </a:t>
          </a:r>
          <a:endParaRPr lang="en-US" sz="3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544027" y="651966"/>
        <a:ext cx="3690997" cy="612812"/>
      </dsp:txXfrm>
    </dsp:sp>
    <dsp:sp modelId="{267209DC-6B3E-4FA8-9EE3-A99A7883DB41}">
      <dsp:nvSpPr>
        <dsp:cNvPr id="0" name=""/>
        <dsp:cNvSpPr/>
      </dsp:nvSpPr>
      <dsp:spPr>
        <a:xfrm>
          <a:off x="86427" y="533924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7B459-AB94-4BE9-965E-F485138BC6CB}">
      <dsp:nvSpPr>
        <dsp:cNvPr id="0" name=""/>
        <dsp:cNvSpPr/>
      </dsp:nvSpPr>
      <dsp:spPr>
        <a:xfrm>
          <a:off x="997510" y="1637163"/>
          <a:ext cx="3270666" cy="679116"/>
        </a:xfrm>
        <a:prstGeom prst="roundRect">
          <a:avLst/>
        </a:prstGeom>
        <a:solidFill>
          <a:srgbClr val="4BACC6">
            <a:hueOff val="-2483469"/>
            <a:satOff val="9953"/>
            <a:lumOff val="2157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904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Poetry</a:t>
          </a:r>
          <a:endParaRPr lang="en-US" sz="3200" kern="1200" dirty="0">
            <a:solidFill>
              <a:sysClr val="window" lastClr="FFFFFF"/>
            </a:solidFill>
            <a:latin typeface="Calibri"/>
            <a:ea typeface="+mn-ea"/>
            <a:cs typeface="+mn-cs"/>
          </a:endParaRPr>
        </a:p>
      </dsp:txBody>
      <dsp:txXfrm>
        <a:off x="1030662" y="1670315"/>
        <a:ext cx="3204362" cy="612812"/>
      </dsp:txXfrm>
    </dsp:sp>
    <dsp:sp modelId="{8CFFB827-F4A4-40D7-8D63-706662819492}">
      <dsp:nvSpPr>
        <dsp:cNvPr id="0" name=""/>
        <dsp:cNvSpPr/>
      </dsp:nvSpPr>
      <dsp:spPr>
        <a:xfrm>
          <a:off x="573062" y="1552273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-2483469"/>
              <a:satOff val="9953"/>
              <a:lumOff val="2157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81985-613B-4D81-A6FD-B135F8FD0062}">
      <dsp:nvSpPr>
        <dsp:cNvPr id="0" name=""/>
        <dsp:cNvSpPr/>
      </dsp:nvSpPr>
      <dsp:spPr>
        <a:xfrm>
          <a:off x="1146868" y="2655512"/>
          <a:ext cx="3121308" cy="679116"/>
        </a:xfrm>
        <a:prstGeom prst="roundRect">
          <a:avLst/>
        </a:prstGeom>
        <a:solidFill>
          <a:srgbClr val="4BACC6">
            <a:hueOff val="-4966938"/>
            <a:satOff val="19906"/>
            <a:lumOff val="4314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904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Painting</a:t>
          </a:r>
        </a:p>
      </dsp:txBody>
      <dsp:txXfrm>
        <a:off x="1180020" y="2688664"/>
        <a:ext cx="3055004" cy="612812"/>
      </dsp:txXfrm>
    </dsp:sp>
    <dsp:sp modelId="{38C8D208-7CF1-4BE9-B1C0-62CE764D73BC}">
      <dsp:nvSpPr>
        <dsp:cNvPr id="0" name=""/>
        <dsp:cNvSpPr/>
      </dsp:nvSpPr>
      <dsp:spPr>
        <a:xfrm>
          <a:off x="722420" y="2570623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-4966938"/>
              <a:satOff val="19906"/>
              <a:lumOff val="4314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C7BF9-5802-44FD-97E9-F05FA1BF45BE}">
      <dsp:nvSpPr>
        <dsp:cNvPr id="0" name=""/>
        <dsp:cNvSpPr/>
      </dsp:nvSpPr>
      <dsp:spPr>
        <a:xfrm>
          <a:off x="997510" y="3673861"/>
          <a:ext cx="3270666" cy="679116"/>
        </a:xfrm>
        <a:prstGeom prst="roundRect">
          <a:avLst/>
        </a:prstGeom>
        <a:solidFill>
          <a:srgbClr val="ADC614"/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904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Music</a:t>
          </a:r>
        </a:p>
      </dsp:txBody>
      <dsp:txXfrm>
        <a:off x="1030662" y="3707013"/>
        <a:ext cx="3204362" cy="612812"/>
      </dsp:txXfrm>
    </dsp:sp>
    <dsp:sp modelId="{5D5F404A-D1DC-4931-8992-5F1BEF526626}">
      <dsp:nvSpPr>
        <dsp:cNvPr id="0" name=""/>
        <dsp:cNvSpPr/>
      </dsp:nvSpPr>
      <dsp:spPr>
        <a:xfrm>
          <a:off x="573062" y="3588972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-7450407"/>
              <a:satOff val="29858"/>
              <a:lumOff val="6471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395C5-A1DE-46BD-B530-530037266D88}">
      <dsp:nvSpPr>
        <dsp:cNvPr id="0" name=""/>
        <dsp:cNvSpPr/>
      </dsp:nvSpPr>
      <dsp:spPr>
        <a:xfrm>
          <a:off x="507756" y="4692211"/>
          <a:ext cx="3757301" cy="679116"/>
        </a:xfrm>
        <a:prstGeom prst="roundRect">
          <a:avLst/>
        </a:prstGeom>
        <a:solidFill>
          <a:srgbClr val="4BACC6">
            <a:hueOff val="-9933876"/>
            <a:satOff val="39811"/>
            <a:lumOff val="8628"/>
            <a:alphaOff val="0"/>
          </a:srgbClr>
        </a:solidFill>
        <a:ln w="25400" cap="flat" cmpd="sng" algn="ctr">
          <a:solidFill>
            <a:sysClr val="window" lastClr="FFFFFF">
              <a:hueOff val="0"/>
              <a:satOff val="0"/>
              <a:lumOff val="0"/>
              <a:alphaOff val="0"/>
            </a:sys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9049" tIns="81280" rIns="81280" bIns="8128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>
              <a:solidFill>
                <a:sysClr val="window" lastClr="FFFFFF"/>
              </a:solidFill>
              <a:latin typeface="Calibri"/>
              <a:ea typeface="+mn-ea"/>
              <a:cs typeface="+mn-cs"/>
            </a:rPr>
            <a:t>Cooking </a:t>
          </a:r>
        </a:p>
      </dsp:txBody>
      <dsp:txXfrm>
        <a:off x="540908" y="4725363"/>
        <a:ext cx="3690997" cy="612812"/>
      </dsp:txXfrm>
    </dsp:sp>
    <dsp:sp modelId="{FBE14C78-C003-4F7C-9E32-A2934EC8549B}">
      <dsp:nvSpPr>
        <dsp:cNvPr id="0" name=""/>
        <dsp:cNvSpPr/>
      </dsp:nvSpPr>
      <dsp:spPr>
        <a:xfrm>
          <a:off x="86427" y="4607321"/>
          <a:ext cx="848895" cy="848895"/>
        </a:xfrm>
        <a:prstGeom prst="ellipse">
          <a:avLst/>
        </a:prstGeom>
        <a:solidFill>
          <a:sysClr val="window" lastClr="FFFFFF">
            <a:hueOff val="0"/>
            <a:satOff val="0"/>
            <a:lumOff val="0"/>
            <a:alphaOff val="0"/>
          </a:sysClr>
        </a:solidFill>
        <a:ln w="25400" cap="flat" cmpd="sng" algn="ctr">
          <a:solidFill>
            <a:srgbClr val="4BACC6">
              <a:hueOff val="-9933876"/>
              <a:satOff val="39811"/>
              <a:lumOff val="8628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02A484-39B6-44E9-ABCF-CBD6A059165D}">
      <dsp:nvSpPr>
        <dsp:cNvPr id="0" name=""/>
        <dsp:cNvSpPr/>
      </dsp:nvSpPr>
      <dsp:spPr>
        <a:xfrm>
          <a:off x="-6773537" y="-1035704"/>
          <a:ext cx="8061550" cy="8061550"/>
        </a:xfrm>
        <a:prstGeom prst="blockArc">
          <a:avLst>
            <a:gd name="adj1" fmla="val 18900000"/>
            <a:gd name="adj2" fmla="val 2700000"/>
            <a:gd name="adj3" fmla="val 268"/>
          </a:avLst>
        </a:prstGeom>
        <a:noFill/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3729F-79F3-4D87-A7BA-AB725C6436E1}">
      <dsp:nvSpPr>
        <dsp:cNvPr id="0" name=""/>
        <dsp:cNvSpPr/>
      </dsp:nvSpPr>
      <dsp:spPr>
        <a:xfrm>
          <a:off x="562525" y="374264"/>
          <a:ext cx="5504447" cy="749007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452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How sweet is that?</a:t>
          </a:r>
          <a:endParaRPr lang="en-US" sz="3500" kern="1200" dirty="0"/>
        </a:p>
      </dsp:txBody>
      <dsp:txXfrm>
        <a:off x="599089" y="410828"/>
        <a:ext cx="5431319" cy="675879"/>
      </dsp:txXfrm>
    </dsp:sp>
    <dsp:sp modelId="{267209DC-6B3E-4FA8-9EE3-A99A7883DB41}">
      <dsp:nvSpPr>
        <dsp:cNvPr id="0" name=""/>
        <dsp:cNvSpPr/>
      </dsp:nvSpPr>
      <dsp:spPr>
        <a:xfrm>
          <a:off x="94395" y="280638"/>
          <a:ext cx="936259" cy="9362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7B459-AB94-4BE9-965E-F485138BC6CB}">
      <dsp:nvSpPr>
        <dsp:cNvPr id="0" name=""/>
        <dsp:cNvSpPr/>
      </dsp:nvSpPr>
      <dsp:spPr>
        <a:xfrm>
          <a:off x="1099242" y="1497415"/>
          <a:ext cx="4967730" cy="749007"/>
        </a:xfrm>
        <a:prstGeom prst="roundRect">
          <a:avLst/>
        </a:prstGeom>
        <a:solidFill>
          <a:schemeClr val="accent4">
            <a:hueOff val="-1116192"/>
            <a:satOff val="6725"/>
            <a:lumOff val="5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452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Which dish is that?</a:t>
          </a:r>
          <a:endParaRPr lang="en-US" sz="3500" kern="1200" dirty="0"/>
        </a:p>
      </dsp:txBody>
      <dsp:txXfrm>
        <a:off x="1135806" y="1533979"/>
        <a:ext cx="4894602" cy="675879"/>
      </dsp:txXfrm>
    </dsp:sp>
    <dsp:sp modelId="{8CFFB827-F4A4-40D7-8D63-706662819492}">
      <dsp:nvSpPr>
        <dsp:cNvPr id="0" name=""/>
        <dsp:cNvSpPr/>
      </dsp:nvSpPr>
      <dsp:spPr>
        <a:xfrm>
          <a:off x="631112" y="1403789"/>
          <a:ext cx="936259" cy="9362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116192"/>
              <a:satOff val="6725"/>
              <a:lumOff val="5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D81985-613B-4D81-A6FD-B135F8FD0062}">
      <dsp:nvSpPr>
        <dsp:cNvPr id="0" name=""/>
        <dsp:cNvSpPr/>
      </dsp:nvSpPr>
      <dsp:spPr>
        <a:xfrm>
          <a:off x="1263971" y="2620567"/>
          <a:ext cx="4803002" cy="749007"/>
        </a:xfrm>
        <a:prstGeom prst="roundRect">
          <a:avLst/>
        </a:prstGeom>
        <a:solidFill>
          <a:schemeClr val="accent4">
            <a:hueOff val="-2232385"/>
            <a:satOff val="13449"/>
            <a:lumOff val="107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452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Bitter or not?</a:t>
          </a:r>
        </a:p>
      </dsp:txBody>
      <dsp:txXfrm>
        <a:off x="1300535" y="2657131"/>
        <a:ext cx="4729874" cy="675879"/>
      </dsp:txXfrm>
    </dsp:sp>
    <dsp:sp modelId="{38C8D208-7CF1-4BE9-B1C0-62CE764D73BC}">
      <dsp:nvSpPr>
        <dsp:cNvPr id="0" name=""/>
        <dsp:cNvSpPr/>
      </dsp:nvSpPr>
      <dsp:spPr>
        <a:xfrm>
          <a:off x="795841" y="2526941"/>
          <a:ext cx="936259" cy="9362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232385"/>
              <a:satOff val="13449"/>
              <a:lumOff val="107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6C7BF9-5802-44FD-97E9-F05FA1BF45BE}">
      <dsp:nvSpPr>
        <dsp:cNvPr id="0" name=""/>
        <dsp:cNvSpPr/>
      </dsp:nvSpPr>
      <dsp:spPr>
        <a:xfrm>
          <a:off x="1099242" y="3743718"/>
          <a:ext cx="4967730" cy="749007"/>
        </a:xfrm>
        <a:prstGeom prst="roundRect">
          <a:avLst/>
        </a:prstGeom>
        <a:solidFill>
          <a:schemeClr val="accent4">
            <a:hueOff val="-3348577"/>
            <a:satOff val="20174"/>
            <a:lumOff val="16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452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Sweet or not?</a:t>
          </a:r>
        </a:p>
      </dsp:txBody>
      <dsp:txXfrm>
        <a:off x="1135806" y="3780282"/>
        <a:ext cx="4894602" cy="675879"/>
      </dsp:txXfrm>
    </dsp:sp>
    <dsp:sp modelId="{5D5F404A-D1DC-4931-8992-5F1BEF526626}">
      <dsp:nvSpPr>
        <dsp:cNvPr id="0" name=""/>
        <dsp:cNvSpPr/>
      </dsp:nvSpPr>
      <dsp:spPr>
        <a:xfrm>
          <a:off x="631112" y="3650093"/>
          <a:ext cx="936259" cy="9362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3348577"/>
              <a:satOff val="20174"/>
              <a:lumOff val="16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A395C5-A1DE-46BD-B530-530037266D88}">
      <dsp:nvSpPr>
        <dsp:cNvPr id="0" name=""/>
        <dsp:cNvSpPr/>
      </dsp:nvSpPr>
      <dsp:spPr>
        <a:xfrm>
          <a:off x="557956" y="4866870"/>
          <a:ext cx="5504447" cy="749007"/>
        </a:xfrm>
        <a:prstGeom prst="roundRect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4525" tIns="88900" rIns="88900" bIns="8890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Which cuisine is that?</a:t>
          </a:r>
        </a:p>
      </dsp:txBody>
      <dsp:txXfrm>
        <a:off x="594520" y="4903434"/>
        <a:ext cx="5431319" cy="675879"/>
      </dsp:txXfrm>
    </dsp:sp>
    <dsp:sp modelId="{FBE14C78-C003-4F7C-9E32-A2934EC8549B}">
      <dsp:nvSpPr>
        <dsp:cNvPr id="0" name=""/>
        <dsp:cNvSpPr/>
      </dsp:nvSpPr>
      <dsp:spPr>
        <a:xfrm>
          <a:off x="94395" y="4773244"/>
          <a:ext cx="936259" cy="936259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4464770"/>
              <a:satOff val="26899"/>
              <a:lumOff val="215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84814-70EC-4D70-B042-4954320EDBBA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62B0B8-09DA-41B7-B913-B58D2B4052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381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Ganesh Bagler. Making Food Computable. Infosys Centre for Artificial Intelligence.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9885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err="1" smtClean="0"/>
              <a:t>Center</a:t>
            </a:r>
            <a:r>
              <a:rPr lang="en-IN" dirty="0" smtClean="0"/>
              <a:t> for Sustainable Food. A vision for the future. A thriving ecosystem. Stakeholders: industry (F&amp;B and FMCG), Nutrition,</a:t>
            </a:r>
            <a:r>
              <a:rPr lang="en-IN" baseline="0" dirty="0" smtClean="0"/>
              <a:t> Food-Tech, Health-Tech. Government (Ministry, Policy Makers, and Regulators - FSSAI). Not for Profit. NGO. Researchers. Consumers.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43089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Elon Musk. Mars. Why? </a:t>
            </a:r>
            <a:r>
              <a:rPr lang="en-IN" dirty="0" smtClean="0">
                <a:sym typeface="Wingdings" panose="05000000000000000000" pitchFamily="2" charset="2"/>
              </a:rPr>
              <a:t></a:t>
            </a:r>
            <a:r>
              <a:rPr lang="en-IN" dirty="0" smtClean="0"/>
              <a:t> </a:t>
            </a:r>
          </a:p>
          <a:p>
            <a:endParaRPr lang="en-IN" dirty="0" smtClean="0"/>
          </a:p>
          <a:p>
            <a:r>
              <a:rPr lang="en-IN" dirty="0" smtClean="0"/>
              <a:t>2050.</a:t>
            </a:r>
            <a:r>
              <a:rPr lang="en-IN" baseline="0" dirty="0" smtClean="0"/>
              <a:t> 10 Billion People. Sustainable food system.  An existential matter for the civilization.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94154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Computational Gastronomy API Dashboard. Open Access. Commercial Utility. Entrepreneurship.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147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Computational Gastronomy API Dashboard. Open Access. Commercial Utility. Entrepreneurship.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1470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Computational Gastronomy API Dashboard. Open Access. Commercial Utility. Entrepreneurship.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1470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Building application rooted in data</a:t>
            </a:r>
            <a:r>
              <a:rPr lang="en-US" baseline="0" dirty="0" smtClean="0"/>
              <a:t> and computation. Real-time dish detection.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72131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computers cook? Ratatouille. </a:t>
            </a:r>
            <a:r>
              <a:rPr lang="en-US" dirty="0" smtClean="0">
                <a:sym typeface="Wingdings" panose="05000000000000000000" pitchFamily="2" charset="2"/>
              </a:rPr>
              <a:t> </a:t>
            </a:r>
            <a:r>
              <a:rPr lang="en-US" dirty="0" smtClean="0"/>
              <a:t>Remy. Chef </a:t>
            </a:r>
            <a:r>
              <a:rPr lang="en-US" dirty="0" err="1" smtClean="0"/>
              <a:t>Gusteau</a:t>
            </a:r>
            <a:r>
              <a:rPr lang="en-US" dirty="0" smtClean="0"/>
              <a:t>. Anyone can cook!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19917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vision and mission: Making Food Computable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05630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Complex Systems Laboratory. The Ground Zero of Computational Gastronomy. Resources: Data, algorithms.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948172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The mantra!</a:t>
            </a:r>
            <a:r>
              <a:rPr lang="en-IN" baseline="0" dirty="0" smtClean="0"/>
              <a:t> The mission: Making Food Computable. Leveraging data and algorithms for understanding food and designing applications.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15343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Computational Gastronomy: A Data Science = Food + Artificial 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094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Farm To</a:t>
            </a:r>
            <a:r>
              <a:rPr lang="en-US" baseline="0" dirty="0" smtClean="0"/>
              <a:t> Fork. Data Compilation, Curation, Analysis, Prediction.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80042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MIT Technology Review. Emerging Technology. Best of 2015.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74199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computers think like a chef? Can we capture the intelligence and intuition of a Chef in a computer program?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73516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Alan Turing. 1955. Can machines think? Can machines think like a chef? The Turing Test for Chef.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56491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Consolidation of the process behind Ratatouille.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0263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</a:t>
            </a:r>
            <a:r>
              <a:rPr lang="en-US" baseline="0" dirty="0" smtClean="0"/>
              <a:t> world was our canvas. </a:t>
            </a:r>
            <a:r>
              <a:rPr lang="en-US" dirty="0" smtClean="0"/>
              <a:t>Databases of global cuisines. Culinary fingerprints. Idiosyncratic features</a:t>
            </a:r>
            <a:r>
              <a:rPr lang="en-US" baseline="0" dirty="0" smtClean="0"/>
              <a:t> of cuisines. Paris – the Mecca of gastronomy. Best paper award.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29519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Chefs and Food Critics. Uniqueness and identity of the Indian cuisine shown through data-driven analysis.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32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Academia was not far behind in acknowledging the potential</a:t>
            </a:r>
            <a:r>
              <a:rPr lang="en-IN" baseline="0" dirty="0" smtClean="0"/>
              <a:t> of </a:t>
            </a:r>
            <a:r>
              <a:rPr lang="en-IN" dirty="0" smtClean="0"/>
              <a:t>our research. Roya Society of Chemistry.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85608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Chefs and culinary enthusiasts have been upbeat about the Computational Gastronomy research.</a:t>
            </a:r>
          </a:p>
          <a:p>
            <a:endParaRPr lang="en-IN" dirty="0" smtClean="0"/>
          </a:p>
          <a:p>
            <a:r>
              <a:rPr lang="en-IN" dirty="0" smtClean="0"/>
              <a:t>Chefs, </a:t>
            </a:r>
            <a:r>
              <a:rPr lang="en-IN" dirty="0" err="1" smtClean="0"/>
              <a:t>flavorists</a:t>
            </a:r>
            <a:r>
              <a:rPr lang="en-IN" dirty="0" smtClean="0"/>
              <a:t>, and food technologists are the wizards of food, cooking and food</a:t>
            </a:r>
            <a:r>
              <a:rPr lang="en-IN" baseline="0" dirty="0" smtClean="0"/>
              <a:t> processing.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5402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Cooking is magic! Culture. Culinary diversity.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199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Computational Gastronomy: A Data Science = Food + Artificial Intelligence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40942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Food processing began with the earliest human roasting their</a:t>
            </a:r>
            <a:r>
              <a:rPr lang="en-US" baseline="0" dirty="0" smtClean="0"/>
              <a:t> food. </a:t>
            </a:r>
          </a:p>
          <a:p>
            <a:endParaRPr lang="en-US" baseline="0" dirty="0" smtClean="0"/>
          </a:p>
          <a:p>
            <a:r>
              <a:rPr lang="en-US" dirty="0" smtClean="0"/>
              <a:t>Cooking</a:t>
            </a:r>
            <a:r>
              <a:rPr lang="en-US" baseline="0" dirty="0" smtClean="0"/>
              <a:t> – the essence of being human.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733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Cooking. Critical for evolution of disproportionately large brain size. The seat</a:t>
            </a:r>
            <a:r>
              <a:rPr lang="en-US" baseline="0" dirty="0" smtClean="0"/>
              <a:t> of cognition, consciousness, abstract thinking, creative endeavors.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2004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Retro-evolution?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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epidemic of lifestyle disorders. Obesity, type-2 diabetes, cardiovascular disorders. Diet.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747EC8-9BC3-49DF-A847-510318055B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48840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India. Diverse. Culturally rich. Health-centric dietary practices.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41927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is the data? Cookbooks. </a:t>
            </a:r>
            <a:r>
              <a:rPr lang="en-US" dirty="0" err="1" smtClean="0"/>
              <a:t>Tarla</a:t>
            </a:r>
            <a:r>
              <a:rPr lang="en-US" dirty="0" smtClean="0"/>
              <a:t> </a:t>
            </a:r>
            <a:r>
              <a:rPr lang="en-US" dirty="0" err="1" smtClean="0"/>
              <a:t>Dalal</a:t>
            </a:r>
            <a:r>
              <a:rPr lang="en-US" dirty="0" smtClean="0"/>
              <a:t>. Data</a:t>
            </a:r>
            <a:r>
              <a:rPr lang="en-US" baseline="0" dirty="0" smtClean="0"/>
              <a:t> of Indian recipes.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44307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5307"/>
            <a:r>
              <a:rPr lang="en-US" dirty="0" smtClean="0"/>
              <a:t>Capturing the identity of a cuisine in a vector. Defining the culinary fingerprints.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26042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Spice is the molecular fulcrum of Indian recipes. Unique class of ingredients that are central to Indian recipes.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394B5-372B-41A7-B5D3-4A72A123C6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91198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Hedonic aspects of food. Predicting taste as (classification problem). Sweetness prediction (regression problem).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933283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Hedonic aspects of food. Predicting taste as (classification problem). Sweetness prediction (regression problem).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2369932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Complexity of how </a:t>
            </a:r>
            <a:r>
              <a:rPr lang="en-US" baseline="0" dirty="0" smtClean="0"/>
              <a:t>food interacts with body giving rise to health consequences.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Could we assess the health impacts of food on human body? Compiling data of</a:t>
            </a:r>
            <a:r>
              <a:rPr lang="en-US" baseline="0" dirty="0" smtClean="0"/>
              <a:t> </a:t>
            </a:r>
            <a:r>
              <a:rPr lang="en-US" dirty="0" smtClean="0"/>
              <a:t>published literature.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09803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Computational gastronomy arrives. The new data science of cooking.</a:t>
            </a:r>
          </a:p>
          <a:p>
            <a:endParaRPr lang="en-IN" dirty="0" smtClean="0"/>
          </a:p>
          <a:p>
            <a:r>
              <a:rPr lang="en-IN" dirty="0" smtClean="0"/>
              <a:t>Ai. Not for replacing a</a:t>
            </a:r>
            <a:r>
              <a:rPr lang="en-IN" baseline="0" dirty="0" smtClean="0"/>
              <a:t> food expert. A chef. Or a food technologist. But for enabling them. An Co-Pilot for food experts.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06237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Could we assess the health impacts of food on human body? Compiling data of</a:t>
            </a:r>
            <a:r>
              <a:rPr lang="en-US" baseline="0" dirty="0" smtClean="0"/>
              <a:t> </a:t>
            </a:r>
            <a:r>
              <a:rPr lang="en-US" dirty="0" smtClean="0"/>
              <a:t>published literature. Herbs and Spices.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80078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spices? Herbs spices and their health impacts. Diet design. Nutraceuticals.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26069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baseline="0" dirty="0" smtClean="0"/>
              <a:t>e are building </a:t>
            </a:r>
            <a:r>
              <a:rPr lang="en-US" baseline="0" dirty="0" err="1" smtClean="0"/>
              <a:t>DietRx</a:t>
            </a:r>
            <a:r>
              <a:rPr lang="en-US" baseline="0" dirty="0" smtClean="0"/>
              <a:t>, an integrated resource for health impacts of around 2000 culinary ingredients and their health effects coming from scientific reports.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D394B5-372B-41A7-B5D3-4A72A123C66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51191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Is there underlying grammar for the process of cooking? Linguistics. Panini. Noam Chomsky.</a:t>
            </a:r>
          </a:p>
          <a:p>
            <a:endParaRPr lang="en-IN" dirty="0" smtClean="0"/>
          </a:p>
          <a:p>
            <a:r>
              <a:rPr lang="en-IN" dirty="0" smtClean="0"/>
              <a:t>A generative grammar of cooking. A grammar</a:t>
            </a:r>
            <a:r>
              <a:rPr lang="en-IN" baseline="0" dirty="0" smtClean="0"/>
              <a:t> for food processing?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793972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Personalized nutrition. Dietary intervention for</a:t>
            </a:r>
            <a:r>
              <a:rPr lang="en-US" baseline="0" dirty="0" smtClean="0"/>
              <a:t> better nutritional and health outcomes.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36130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Gamification of food. </a:t>
            </a:r>
            <a:r>
              <a:rPr lang="en-US" dirty="0" err="1" smtClean="0"/>
              <a:t>Foodle</a:t>
            </a:r>
            <a:r>
              <a:rPr lang="en-US" dirty="0" smtClean="0"/>
              <a:t>!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770413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Science communication.</a:t>
            </a:r>
            <a:r>
              <a:rPr lang="en-US" baseline="0" dirty="0" smtClean="0"/>
              <a:t> The adventurous story of computational gastronomy.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83136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Ganesh Bagler. Making Food Computable. Infosys Centre for Artificial Intelligence.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079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many recipes are theoretically possible? How many palatable and tasty food products are possible?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621855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Symposium on Computational Gastronomy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1868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Small-town boy. Science Reporter Cover Page.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97510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Symposium on Computational Creativity</a:t>
            </a:r>
            <a:endParaRPr lang="en-I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1919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Computational Creativity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338050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200 years. Gastronomy – Computational Gastronomy – Discovering stars - Dishes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747EC8-9BC3-49DF-A847-510318055B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61898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 Systems Laboratory: https://cosylab.iiitd.edu.in/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6977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Teaching and pedagogy. Building the community of young CSE graduates.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38911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Computational Gastronomy MOOC on YouTube.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82600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Kaggle</a:t>
            </a:r>
            <a:r>
              <a:rPr lang="en-US" dirty="0" smtClean="0"/>
              <a:t> Challenges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13685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637503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Food – Quantification – Data Science – Lens – Lever – An engine - A vision to drive the future of food.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4747EC8-9BC3-49DF-A847-510318055B5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09354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As we stare into the future challenge of FEEDING</a:t>
            </a:r>
            <a:r>
              <a:rPr lang="en-IN" baseline="0" dirty="0" smtClean="0"/>
              <a:t> 10 BILLION by the year 2050, the question is how is food going to change in decades to come? Can we make the food system sustainable for the future generations?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020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Farm To</a:t>
            </a:r>
            <a:r>
              <a:rPr lang="en-US" baseline="0" dirty="0" smtClean="0"/>
              <a:t> Fork. Data Compilation, Curation, Analysis, Prediction.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10809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36252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Ganesh Bagler. Making Food Computable. Infosys Centre for Artificial Intelligence.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9510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Teenager. Aspiring astronomer.</a:t>
            </a:r>
            <a:r>
              <a:rPr lang="en-US" baseline="0" dirty="0" smtClean="0"/>
              <a:t> </a:t>
            </a:r>
            <a:r>
              <a:rPr lang="en-US" dirty="0" smtClean="0"/>
              <a:t>Stars. Universe. Enigma. Existential</a:t>
            </a:r>
            <a:r>
              <a:rPr lang="en-US" baseline="0" dirty="0" smtClean="0"/>
              <a:t> questions.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Why? What? How? … From astronomy to gastronomy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872228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IN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148F92C-0481-4227-BF3A-84ADB5596EEE}" type="slidenum">
              <a:rPr kumimoji="0" lang="en-I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79</a:t>
            </a:fld>
            <a:endParaRPr kumimoji="0" lang="en-I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561499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computers think like Chef Gill?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8082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Can computers think like Chef </a:t>
            </a:r>
            <a:r>
              <a:rPr lang="en-US" dirty="0" err="1" smtClean="0"/>
              <a:t>Guglar</a:t>
            </a:r>
            <a:r>
              <a:rPr lang="en-US" dirty="0" smtClean="0"/>
              <a:t>?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489391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851195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Ganesh Bagler. Making Food Computable. Infosys Centre for Artificial Intelligence. Department of Comp. Biology.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19840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From Farm To</a:t>
            </a:r>
            <a:r>
              <a:rPr lang="en-US" baseline="0" dirty="0" smtClean="0"/>
              <a:t> Fork. Data Compilation, Curation, Analysis, Prediction.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98222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Symposium on Computational Gastronomy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11492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Complex Systems Laboratory. Making Food Computable! Data, Algorithms, Tools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724FC0-A3B3-4CDD-B60F-9B1BCF8F745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24167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 smtClean="0"/>
              <a:t>How</a:t>
            </a:r>
            <a:r>
              <a:rPr lang="en-IN" baseline="0" dirty="0" smtClean="0"/>
              <a:t> do cuisine evolve? Defining </a:t>
            </a:r>
            <a:r>
              <a:rPr lang="en-IN" dirty="0" smtClean="0"/>
              <a:t>the identity of a cuisine. How are cuisines related to each other? The hierarchical tree of world cuisines.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281662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Building application rooted in data</a:t>
            </a:r>
            <a:r>
              <a:rPr lang="en-US" baseline="0" dirty="0" smtClean="0"/>
              <a:t> and computation. Real-time dish detection.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6796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What an honor it is to present </a:t>
            </a:r>
            <a:r>
              <a:rPr lang="en-US" b="1" baseline="0" dirty="0" smtClean="0"/>
              <a:t>my vision for the data-driven future of food</a:t>
            </a:r>
            <a:r>
              <a:rPr lang="en-US" baseline="0" dirty="0" smtClean="0"/>
              <a:t> to the top brass of ITC, senior luminaries, and </a:t>
            </a:r>
            <a:r>
              <a:rPr lang="en-US" b="1" baseline="0" dirty="0" smtClean="0"/>
              <a:t>a distinguished audience of 450+ ITC scientists</a:t>
            </a:r>
            <a:r>
              <a:rPr lang="en-US" baseline="0" dirty="0" smtClean="0"/>
              <a:t>! Congratulations!!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133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Symposium on Computational Gastronomy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4661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Science communication.</a:t>
            </a:r>
            <a:r>
              <a:rPr lang="en-US" baseline="0" dirty="0" smtClean="0"/>
              <a:t> The adventurous story of computational gastronomy.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62B0B8-09DA-41B7-B913-B58D2B40529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3594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94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880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6013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008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3989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353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2949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088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051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7815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9632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9771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6603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3144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546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7223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87291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20666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53723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651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89465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6903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579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8847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5883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6117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07395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72654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210226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2282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00518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928131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1250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04681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684843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473754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68384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34448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604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80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31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2699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30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70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967E-D29E-4224-BD82-DB5289946B5D}" type="datetimeFigureOut">
              <a:rPr lang="en-US" smtClean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47E88C-8A22-49A7-B39D-39721CACF9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7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C5421-60E4-4D0E-90EF-26DC9CE1484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80C4A-7A06-4229-99BF-C4B87CE8042A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6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49C28F-CD3F-4F49-8E29-B083F72AE3D7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2/15/2024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69377E-F486-42DB-8E09-4983B135D152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24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81F2B4-171E-4AA4-89E9-67F6A69B0800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F2E91C-2B37-4D4A-BDFD-47C21B5B744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103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4.png"/><Relationship Id="rId5" Type="http://schemas.openxmlformats.org/officeDocument/2006/relationships/image" Target="../media/image39.png"/><Relationship Id="rId10" Type="http://schemas.microsoft.com/office/2007/relationships/hdphoto" Target="../media/hdphoto6.wdp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7.wdp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44.png"/><Relationship Id="rId5" Type="http://schemas.openxmlformats.org/officeDocument/2006/relationships/diagramQuickStyle" Target="../diagrams/quickStyle1.xml"/><Relationship Id="rId10" Type="http://schemas.microsoft.com/office/2007/relationships/hdphoto" Target="../media/hdphoto8.wdp"/><Relationship Id="rId4" Type="http://schemas.openxmlformats.org/officeDocument/2006/relationships/diagramLayout" Target="../diagrams/layout1.xml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1.wdp"/><Relationship Id="rId5" Type="http://schemas.openxmlformats.org/officeDocument/2006/relationships/image" Target="../media/image57.png"/><Relationship Id="rId4" Type="http://schemas.microsoft.com/office/2007/relationships/hdphoto" Target="../media/hdphoto10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14.wdp"/><Relationship Id="rId5" Type="http://schemas.openxmlformats.org/officeDocument/2006/relationships/image" Target="../media/image60.png"/><Relationship Id="rId4" Type="http://schemas.microsoft.com/office/2007/relationships/hdphoto" Target="../media/hdphoto13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4.wdp"/><Relationship Id="rId4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5.wdp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6.wdp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7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0.png"/><Relationship Id="rId4" Type="http://schemas.microsoft.com/office/2007/relationships/hdphoto" Target="../media/hdphoto18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9.wdp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3.png"/><Relationship Id="rId4" Type="http://schemas.microsoft.com/office/2007/relationships/hdphoto" Target="../media/hdphoto20.wdp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jpe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jpeg"/><Relationship Id="rId4" Type="http://schemas.openxmlformats.org/officeDocument/2006/relationships/image" Target="../media/image102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4.wdp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microsoft.com/office/2007/relationships/hdphoto" Target="../media/hdphoto21.wdp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3.wdp"/><Relationship Id="rId5" Type="http://schemas.openxmlformats.org/officeDocument/2006/relationships/image" Target="../media/image121.png"/><Relationship Id="rId4" Type="http://schemas.microsoft.com/office/2007/relationships/hdphoto" Target="../media/hdphoto22.wdp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5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4.xml"/><Relationship Id="rId6" Type="http://schemas.microsoft.com/office/2007/relationships/hdphoto" Target="../media/hdphoto25.wdp"/><Relationship Id="rId5" Type="http://schemas.openxmlformats.org/officeDocument/2006/relationships/image" Target="../media/image124.png"/><Relationship Id="rId4" Type="http://schemas.microsoft.com/office/2007/relationships/hdphoto" Target="../media/hdphoto24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microsoft.com/office/2007/relationships/hdphoto" Target="../media/hdphoto29.wdp"/><Relationship Id="rId3" Type="http://schemas.openxmlformats.org/officeDocument/2006/relationships/image" Target="../media/image128.png"/><Relationship Id="rId7" Type="http://schemas.openxmlformats.org/officeDocument/2006/relationships/image" Target="../media/image130.png"/><Relationship Id="rId12" Type="http://schemas.openxmlformats.org/officeDocument/2006/relationships/image" Target="../media/image1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8.xml"/><Relationship Id="rId6" Type="http://schemas.microsoft.com/office/2007/relationships/hdphoto" Target="../media/hdphoto27.wdp"/><Relationship Id="rId11" Type="http://schemas.microsoft.com/office/2007/relationships/hdphoto" Target="../media/hdphoto28.wdp"/><Relationship Id="rId5" Type="http://schemas.openxmlformats.org/officeDocument/2006/relationships/image" Target="../media/image129.png"/><Relationship Id="rId10" Type="http://schemas.openxmlformats.org/officeDocument/2006/relationships/image" Target="../media/image133.png"/><Relationship Id="rId4" Type="http://schemas.microsoft.com/office/2007/relationships/hdphoto" Target="../media/hdphoto26.wdp"/><Relationship Id="rId9" Type="http://schemas.openxmlformats.org/officeDocument/2006/relationships/image" Target="../media/image13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.png"/><Relationship Id="rId4" Type="http://schemas.microsoft.com/office/2007/relationships/hdphoto" Target="../media/hdphoto30.wdp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145.png"/><Relationship Id="rId18" Type="http://schemas.microsoft.com/office/2007/relationships/hdphoto" Target="../media/hdphoto35.wdp"/><Relationship Id="rId26" Type="http://schemas.openxmlformats.org/officeDocument/2006/relationships/image" Target="../media/image153.png"/><Relationship Id="rId3" Type="http://schemas.openxmlformats.org/officeDocument/2006/relationships/image" Target="../media/image138.png"/><Relationship Id="rId21" Type="http://schemas.openxmlformats.org/officeDocument/2006/relationships/image" Target="../media/image149.png"/><Relationship Id="rId7" Type="http://schemas.openxmlformats.org/officeDocument/2006/relationships/image" Target="../media/image141.png"/><Relationship Id="rId12" Type="http://schemas.microsoft.com/office/2007/relationships/hdphoto" Target="../media/hdphoto32.wdp"/><Relationship Id="rId17" Type="http://schemas.openxmlformats.org/officeDocument/2006/relationships/image" Target="../media/image147.png"/><Relationship Id="rId25" Type="http://schemas.openxmlformats.org/officeDocument/2006/relationships/image" Target="../media/image152.png"/><Relationship Id="rId2" Type="http://schemas.openxmlformats.org/officeDocument/2006/relationships/notesSlide" Target="../notesSlides/notesSlide67.xml"/><Relationship Id="rId16" Type="http://schemas.microsoft.com/office/2007/relationships/hdphoto" Target="../media/hdphoto34.wdp"/><Relationship Id="rId20" Type="http://schemas.microsoft.com/office/2007/relationships/hdphoto" Target="../media/hdphoto36.wdp"/><Relationship Id="rId29" Type="http://schemas.microsoft.com/office/2007/relationships/hdphoto" Target="../media/hdphoto39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11" Type="http://schemas.openxmlformats.org/officeDocument/2006/relationships/image" Target="../media/image144.png"/><Relationship Id="rId24" Type="http://schemas.openxmlformats.org/officeDocument/2006/relationships/image" Target="../media/image151.png"/><Relationship Id="rId5" Type="http://schemas.microsoft.com/office/2007/relationships/hdphoto" Target="../media/hdphoto31.wdp"/><Relationship Id="rId15" Type="http://schemas.openxmlformats.org/officeDocument/2006/relationships/image" Target="../media/image146.png"/><Relationship Id="rId23" Type="http://schemas.microsoft.com/office/2007/relationships/hdphoto" Target="../media/hdphoto37.wdp"/><Relationship Id="rId28" Type="http://schemas.openxmlformats.org/officeDocument/2006/relationships/image" Target="../media/image154.png"/><Relationship Id="rId10" Type="http://schemas.openxmlformats.org/officeDocument/2006/relationships/image" Target="../media/image143.png"/><Relationship Id="rId19" Type="http://schemas.openxmlformats.org/officeDocument/2006/relationships/image" Target="../media/image148.png"/><Relationship Id="rId4" Type="http://schemas.openxmlformats.org/officeDocument/2006/relationships/image" Target="../media/image139.png"/><Relationship Id="rId9" Type="http://schemas.openxmlformats.org/officeDocument/2006/relationships/image" Target="../media/image142.png"/><Relationship Id="rId14" Type="http://schemas.microsoft.com/office/2007/relationships/hdphoto" Target="../media/hdphoto33.wdp"/><Relationship Id="rId22" Type="http://schemas.openxmlformats.org/officeDocument/2006/relationships/image" Target="../media/image150.png"/><Relationship Id="rId27" Type="http://schemas.microsoft.com/office/2007/relationships/hdphoto" Target="../media/hdphoto38.wdp"/><Relationship Id="rId30" Type="http://schemas.openxmlformats.org/officeDocument/2006/relationships/image" Target="../media/image155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microsoft.com/office/2007/relationships/hdphoto" Target="../media/hdphoto40.wdp"/><Relationship Id="rId4" Type="http://schemas.openxmlformats.org/officeDocument/2006/relationships/image" Target="../media/image160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98400"/>
            <a:ext cx="7068436" cy="5313600"/>
          </a:xfrm>
          <a:prstGeom prst="rect">
            <a:avLst/>
          </a:prstGeom>
          <a:effectLst>
            <a:outerShdw blurRad="152400" dist="381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-10"/>
            <a:ext cx="9145833" cy="55399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20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Calibri Light" panose="020F0302020204030204" pitchFamily="34" charset="0"/>
              </a:rPr>
              <a:t>Computational Gastronomy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6270" y="5572630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GANESH BAGLER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40" y="5422933"/>
            <a:ext cx="1192192" cy="60057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79347" y="5422933"/>
            <a:ext cx="1920719" cy="707886"/>
            <a:chOff x="187960" y="5400056"/>
            <a:chExt cx="1920719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187960" y="5400056"/>
              <a:ext cx="19207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                Centre for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Artificial Intelligence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026" name="Picture 2" descr="File:Infosys logo.svg - Wikimedia Commons"/>
            <p:cNvPicPr>
              <a:picLocks noChangeAspect="1" noChangeArrowheads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36" y="5479280"/>
              <a:ext cx="672365" cy="26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833" y="6399408"/>
            <a:ext cx="9144000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Making Food Computable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7167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397756" y="945277"/>
            <a:ext cx="8274449" cy="4718622"/>
            <a:chOff x="357045" y="607444"/>
            <a:chExt cx="8274449" cy="4718622"/>
          </a:xfrm>
        </p:grpSpPr>
        <p:grpSp>
          <p:nvGrpSpPr>
            <p:cNvPr id="15" name="Group 14"/>
            <p:cNvGrpSpPr/>
            <p:nvPr/>
          </p:nvGrpSpPr>
          <p:grpSpPr>
            <a:xfrm>
              <a:off x="357045" y="607444"/>
              <a:ext cx="8274449" cy="4718622"/>
              <a:chOff x="357045" y="607444"/>
              <a:chExt cx="8274449" cy="4718622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3"/>
              <a:srcRect l="7536" t="28858" r="8801"/>
              <a:stretch/>
            </p:blipFill>
            <p:spPr>
              <a:xfrm>
                <a:off x="357045" y="723243"/>
                <a:ext cx="8119468" cy="4602823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sp>
            <p:nvSpPr>
              <p:cNvPr id="27" name="TextBox 26"/>
              <p:cNvSpPr txBox="1"/>
              <p:nvPr/>
            </p:nvSpPr>
            <p:spPr>
              <a:xfrm rot="21239639">
                <a:off x="630490" y="1207314"/>
                <a:ext cx="893771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RecipeDB</a:t>
                </a:r>
                <a:endPara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E72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 rot="21239639">
                <a:off x="712783" y="1941864"/>
                <a:ext cx="855299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FlavorDB</a:t>
                </a:r>
                <a:endPara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E72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 rot="21239639">
                <a:off x="807489" y="2681233"/>
                <a:ext cx="758541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SpiceRx</a:t>
                </a:r>
                <a:endPara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E72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 rot="21239639">
                <a:off x="888506" y="3545494"/>
                <a:ext cx="677173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DietRx</a:t>
                </a:r>
                <a:endPara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E72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rot="21239639">
                <a:off x="6502728" y="607444"/>
                <a:ext cx="997004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Ratatouille</a:t>
                </a:r>
                <a:endPara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E72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 rot="21239639">
                <a:off x="6579377" y="1337482"/>
                <a:ext cx="1060931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BitterSweet</a:t>
                </a:r>
                <a:endPara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E72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 rot="21239639">
                <a:off x="6688588" y="2043268"/>
                <a:ext cx="990977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SweetPred</a:t>
                </a: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 rot="21239639">
                <a:off x="6761321" y="2732245"/>
                <a:ext cx="1602611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WhatDish</a:t>
                </a: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 rot="21239639">
                <a:off x="6852662" y="3463430"/>
                <a:ext cx="1778832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Ayurveda Informatics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 rot="21239639">
                <a:off x="995645" y="4412313"/>
                <a:ext cx="1645339" cy="307777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E7256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SustainableFoodDB</a:t>
                </a:r>
                <a:endParaRPr kumimoji="0" lang="en-IN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FE7256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 rot="21240170">
              <a:off x="686862" y="1411285"/>
              <a:ext cx="1822935" cy="41549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structured repository of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Recipes from across the globe</a:t>
              </a:r>
              <a:endParaRPr kumimoji="0" lang="en-I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 rot="21240170">
              <a:off x="742198" y="2135702"/>
              <a:ext cx="1927131" cy="41549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repository of flavor molecules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found in food ingredients</a:t>
              </a:r>
              <a:endParaRPr kumimoji="0" lang="en-I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1240170">
              <a:off x="6517733" y="797442"/>
              <a:ext cx="1723549" cy="41549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Generate novel recipes with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Artificial Intelligence</a:t>
              </a:r>
              <a:endParaRPr kumimoji="0" lang="en-I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21240170">
              <a:off x="6641544" y="1558880"/>
              <a:ext cx="1720343" cy="41549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webserver for predicting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BitterSweet taste molecules</a:t>
              </a:r>
              <a:endParaRPr kumimoji="0" lang="en-I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21240170">
              <a:off x="6690869" y="2262389"/>
              <a:ext cx="1820876" cy="41549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State of the art </a:t>
              </a: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ML algorithms 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to predict sweetness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 rot="21240170">
              <a:off x="6780310" y="2968247"/>
              <a:ext cx="1633781" cy="415498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real-time dish detection </a:t>
              </a:r>
              <a:endParaRPr kumimoji="0" 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app 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for diet management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 rot="21240170">
              <a:off x="6889280" y="3713001"/>
              <a:ext cx="1667305" cy="477054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</a:t>
              </a:r>
              <a:r>
                <a:rPr kumimoji="0" lang="en-US" sz="105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computable database of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Ayurveda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rot="21240170">
              <a:off x="875824" y="2861545"/>
              <a:ext cx="1933543" cy="577081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platform for exploring the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health impacts of culinary herbs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and spices</a:t>
              </a:r>
              <a:endParaRPr kumimoji="0" lang="en-I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 rot="21240170">
              <a:off x="949571" y="3718323"/>
              <a:ext cx="1710725" cy="577081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platform for exploring the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health impacts of dietary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ingredients</a:t>
              </a:r>
              <a:endParaRPr kumimoji="0" lang="en-IN" sz="105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 rot="21240170">
              <a:off x="1029794" y="4621711"/>
              <a:ext cx="1729612" cy="507831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05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 repository of carbon footprints of recipes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" b="0" i="1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200" b="0" i="1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 rot="21240203">
            <a:off x="28129" y="595377"/>
            <a:ext cx="8308927" cy="395376"/>
          </a:xfrm>
          <a:prstGeom prst="rect">
            <a:avLst/>
          </a:prstGeom>
          <a:gradFill flip="none" rotWithShape="1">
            <a:gsLst>
              <a:gs pos="29000">
                <a:srgbClr val="6CA746"/>
              </a:gs>
              <a:gs pos="0">
                <a:schemeClr val="accent6">
                  <a:lumMod val="60000"/>
                  <a:lumOff val="40000"/>
                </a:schemeClr>
              </a:gs>
              <a:gs pos="71000">
                <a:srgbClr val="6DA746"/>
              </a:gs>
              <a:gs pos="100000">
                <a:schemeClr val="accent6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Making Food Computable</a:t>
            </a:r>
            <a:endParaRPr kumimoji="0" lang="en-I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622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F5E6E"/>
            </a:gs>
            <a:gs pos="37000">
              <a:srgbClr val="1791A9"/>
            </a:gs>
            <a:gs pos="51000">
              <a:srgbClr val="AE927A"/>
            </a:gs>
            <a:gs pos="100000">
              <a:srgbClr val="9E7C61"/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980" y="336754"/>
            <a:ext cx="6241026" cy="6241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738486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73213" y="6223000"/>
            <a:ext cx="3470788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10</a:t>
            </a:r>
            <a:r>
              <a:rPr kumimoji="0" lang="en-US" sz="2000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th</a:t>
            </a:r>
            <a:r>
              <a:rPr kumimoji="0" lang="en-US" sz="200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 December 2023 (Sunday), IIIT-Delhi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1" y="858544"/>
            <a:ext cx="8229595" cy="46291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 rot="21213174">
            <a:off x="769731" y="1802771"/>
            <a:ext cx="7283599" cy="400110"/>
          </a:xfrm>
          <a:prstGeom prst="rect">
            <a:avLst/>
          </a:prstGeom>
          <a:gradFill flip="none" rotWithShape="1">
            <a:gsLst>
              <a:gs pos="0">
                <a:srgbClr val="E46C0A"/>
              </a:gs>
              <a:gs pos="40000">
                <a:srgbClr val="E46C0A"/>
              </a:gs>
              <a:gs pos="56000">
                <a:srgbClr val="FF9999"/>
              </a:gs>
              <a:gs pos="100000">
                <a:schemeClr val="bg1">
                  <a:alpha val="0"/>
                </a:schemeClr>
              </a:gs>
              <a:gs pos="69000">
                <a:srgbClr val="FF9999"/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10th  December 2023 (Sunday), IIIT-Delhi</a:t>
            </a:r>
          </a:p>
        </p:txBody>
      </p:sp>
    </p:spTree>
    <p:extLst>
      <p:ext uri="{BB962C8B-B14F-4D97-AF65-F5344CB8AC3E}">
        <p14:creationId xmlns:p14="http://schemas.microsoft.com/office/powerpoint/2010/main" val="198547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03923" y="6091566"/>
            <a:ext cx="2340077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Popular Science Book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0885" y="346024"/>
            <a:ext cx="4023709" cy="6175783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chemeClr val="bg1">
                <a:lumMod val="95000"/>
              </a:schemeClr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548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976" y="1030879"/>
            <a:ext cx="9144000" cy="609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0682" y="1919350"/>
            <a:ext cx="7952014" cy="4063042"/>
          </a:xfrm>
          <a:prstGeom prst="rect">
            <a:avLst/>
          </a:prstGeom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Center for</a:t>
            </a:r>
            <a:r>
              <a:rPr kumimoji="0" lang="en-US" sz="5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5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DA746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Sustainable</a:t>
            </a:r>
            <a:r>
              <a:rPr kumimoji="0" lang="en-US" sz="5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5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Food</a:t>
            </a:r>
            <a:endParaRPr kumimoji="0" lang="en-US" sz="52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76497"/>
            <a:ext cx="9463815" cy="1443198"/>
          </a:xfrm>
          <a:prstGeom prst="rect">
            <a:avLst/>
          </a:prstGeom>
          <a:noFill/>
        </p:spPr>
        <p:txBody>
          <a:bodyPr wrap="square" rtlCol="0">
            <a:prstTxWarp prst="textDeflateBottom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586D2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586D2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-13484" y="5053140"/>
            <a:ext cx="9463815" cy="1443198"/>
          </a:xfrm>
          <a:prstGeom prst="rect">
            <a:avLst/>
          </a:prstGeom>
          <a:noFill/>
        </p:spPr>
        <p:txBody>
          <a:bodyPr wrap="square" rtlCol="0">
            <a:prstTxWarp prst="textCurveUp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586D2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586D2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586D2D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"/>
            <a:ext cx="9144000" cy="28480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84800"/>
            <a:ext cx="9144000" cy="12637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11179"/>
            <a:ext cx="9144000" cy="45719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08" y="6567224"/>
            <a:ext cx="9144000" cy="284800"/>
          </a:xfrm>
          <a:prstGeom prst="rect">
            <a:avLst/>
          </a:prstGeom>
          <a:solidFill>
            <a:srgbClr val="00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6" y="6443545"/>
            <a:ext cx="9144000" cy="126379"/>
          </a:xfrm>
          <a:prstGeom prst="rect">
            <a:avLst/>
          </a:prstGeom>
          <a:solidFill>
            <a:srgbClr val="00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6394590"/>
            <a:ext cx="9144000" cy="45719"/>
          </a:xfrm>
          <a:prstGeom prst="rect">
            <a:avLst/>
          </a:prstGeom>
          <a:solidFill>
            <a:srgbClr val="33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269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329" y="841897"/>
            <a:ext cx="6788542" cy="5091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697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02369" y="87765"/>
            <a:ext cx="65245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 Systems Laboratory, IIIT-Delhi</a:t>
            </a:r>
          </a:p>
          <a:p>
            <a:pPr marL="0" marR="0" lvl="0" indent="0" algn="ct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kumimoji="0" lang="en-US" sz="25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cosylab.iiitd.edu.in</a:t>
            </a:r>
            <a:endParaRPr kumimoji="0" lang="en-US" sz="25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Agency FB" panose="020B0503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5960632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Building Business with </a:t>
            </a:r>
            <a:r>
              <a:rPr kumimoji="0" lang="en-IN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Computational Gastronomy APIs</a:t>
            </a:r>
            <a:endParaRPr kumimoji="0" lang="en-IN" sz="4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569" y="1529911"/>
            <a:ext cx="4198141" cy="4198141"/>
          </a:xfrm>
          <a:prstGeom prst="roundRect">
            <a:avLst>
              <a:gd name="adj" fmla="val 7676"/>
            </a:avLst>
          </a:prstGeom>
          <a:ln w="1524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20321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23016" y="754911"/>
            <a:ext cx="7666070" cy="5115481"/>
            <a:chOff x="0" y="0"/>
            <a:chExt cx="9144000" cy="6577436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877129" y="300425"/>
              <a:ext cx="3575018" cy="132344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 err="1" smtClean="0">
                  <a:solidFill>
                    <a:prstClr val="white"/>
                  </a:solidFill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Foodoscope</a:t>
              </a:r>
              <a:r>
                <a:rPr lang="en-US" sz="4000" dirty="0" smtClean="0">
                  <a:solidFill>
                    <a:prstClr val="white"/>
                  </a:solidFill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Pvt. Ltd. 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https</a:t>
              </a:r>
              <a:r>
                <a:rPr kumimoji="0" lang="en-US" sz="25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://</a:t>
              </a:r>
              <a:r>
                <a:rPr lang="en-US" sz="2500" dirty="0" smtClean="0">
                  <a:solidFill>
                    <a:srgbClr val="FFC000"/>
                  </a:solidFill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foodoscope.com</a:t>
              </a:r>
              <a:endPara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5785964"/>
              <a:ext cx="9143999" cy="79147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4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Building Business with </a:t>
              </a:r>
              <a:r>
                <a:rPr kumimoji="0" lang="en-IN" sz="3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Computational Gastronomy APIs</a:t>
              </a:r>
              <a:endParaRPr kumimoji="0" lang="en-IN" sz="34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930" y="2047669"/>
              <a:ext cx="3357602" cy="3666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543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723016" y="754911"/>
            <a:ext cx="7666070" cy="5638701"/>
            <a:chOff x="0" y="0"/>
            <a:chExt cx="9144000" cy="725018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0" y="0"/>
              <a:ext cx="91440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2532518" y="300425"/>
              <a:ext cx="4264240" cy="170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dirty="0" err="1" smtClean="0"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Foodoscope</a:t>
              </a:r>
              <a:r>
                <a:rPr lang="en-US" sz="4000" dirty="0" smtClean="0"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Pvt. Ltd. 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ts val="48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5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https</a:t>
              </a:r>
              <a:r>
                <a:rPr kumimoji="0" lang="en-US" sz="25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://</a:t>
              </a:r>
              <a:r>
                <a:rPr lang="en-US" sz="2500" dirty="0" smtClean="0"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foodoscope.com</a:t>
              </a:r>
              <a:endParaRPr kumimoji="0" 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0" y="5785964"/>
              <a:ext cx="9143999" cy="14642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N" sz="3400" dirty="0" smtClean="0"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Digital Building Blocks of Food, Recipe, </a:t>
              </a:r>
              <a:r>
                <a:rPr lang="en-IN" sz="3400" dirty="0" err="1" smtClean="0"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Flavor</a:t>
              </a:r>
              <a:r>
                <a:rPr lang="en-IN" sz="3400" dirty="0" smtClean="0"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, Nutrition</a:t>
              </a:r>
              <a:r>
                <a:rPr kumimoji="0" lang="en-IN" sz="3400" b="0" i="0" u="none" strike="noStrike" kern="1200" cap="none" spc="0" normalizeH="0" baseline="0" noProof="0" dirty="0" smtClean="0">
                  <a:ln>
                    <a:noFill/>
                  </a:ln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 with Computational Gastronomy APIs</a:t>
              </a:r>
              <a:endParaRPr kumimoji="0" lang="en-IN" sz="3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55930" y="2047669"/>
              <a:ext cx="3357602" cy="36669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313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419" y="280795"/>
            <a:ext cx="7012204" cy="6352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0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7" y="210456"/>
            <a:ext cx="8874894" cy="5667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Box 6"/>
          <p:cNvSpPr txBox="1"/>
          <p:nvPr/>
        </p:nvSpPr>
        <p:spPr>
          <a:xfrm>
            <a:off x="101882" y="5749454"/>
            <a:ext cx="8717137" cy="67710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ctr" defTabSz="71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ndara" panose="020E0502030303020204" pitchFamily="34" charset="0"/>
              <a:ea typeface="+mn-ea"/>
              <a:cs typeface="Calibri Light" panose="020F0302020204030204" pitchFamily="34" charset="0"/>
            </a:endParaRPr>
          </a:p>
          <a:p>
            <a:pPr marL="0" marR="0" lvl="0" indent="0" algn="ctr" defTabSz="71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Calibri Light" panose="020F0302020204030204" pitchFamily="34" charset="0"/>
              </a:rPr>
              <a:t>Computational Gastronomy</a:t>
            </a:r>
          </a:p>
          <a:p>
            <a:pPr marL="0" marR="0" lvl="0" indent="0" algn="ctr" defTabSz="71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ndara" panose="020E0502030303020204" pitchFamily="34" charset="0"/>
              <a:ea typeface="+mn-ea"/>
              <a:cs typeface="Calibri Light" panose="020F03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" y="6279672"/>
            <a:ext cx="8717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71039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Making Food Computable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8003" y="5959347"/>
            <a:ext cx="1192192" cy="6005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05" y="5979383"/>
            <a:ext cx="1192192" cy="60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32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20000"/>
                <a:lumOff val="80000"/>
              </a:schemeClr>
            </a:gs>
            <a:gs pos="46000">
              <a:srgbClr val="35C2CD"/>
            </a:gs>
            <a:gs pos="100000">
              <a:srgbClr val="1791A9"/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567" y="1735979"/>
            <a:ext cx="5825368" cy="3759076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988827" y="1458980"/>
            <a:ext cx="74075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Ratatouille—Can Computers Cook?</a:t>
            </a:r>
          </a:p>
        </p:txBody>
      </p:sp>
    </p:spTree>
    <p:extLst>
      <p:ext uri="{BB962C8B-B14F-4D97-AF65-F5344CB8AC3E}">
        <p14:creationId xmlns:p14="http://schemas.microsoft.com/office/powerpoint/2010/main" val="299303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3556" y="388472"/>
            <a:ext cx="8892989" cy="5456517"/>
            <a:chOff x="113556" y="388472"/>
            <a:chExt cx="8892989" cy="54565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28" t="4905" r="918" b="5541"/>
            <a:stretch/>
          </p:blipFill>
          <p:spPr>
            <a:xfrm>
              <a:off x="113556" y="388472"/>
              <a:ext cx="8892989" cy="545651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grpSp>
          <p:nvGrpSpPr>
            <p:cNvPr id="5" name="Group 4"/>
            <p:cNvGrpSpPr/>
            <p:nvPr/>
          </p:nvGrpSpPr>
          <p:grpSpPr>
            <a:xfrm>
              <a:off x="2075369" y="867980"/>
              <a:ext cx="4231532" cy="2494636"/>
              <a:chOff x="2081719" y="867980"/>
              <a:chExt cx="4231532" cy="249463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349" b="6221"/>
              <a:stretch/>
            </p:blipFill>
            <p:spPr>
              <a:xfrm>
                <a:off x="2081719" y="867980"/>
                <a:ext cx="4231532" cy="2494636"/>
              </a:xfrm>
              <a:prstGeom prst="rect">
                <a:avLst/>
              </a:prstGeom>
            </p:spPr>
          </p:pic>
          <p:sp>
            <p:nvSpPr>
              <p:cNvPr id="3" name="TextBox 2"/>
              <p:cNvSpPr txBox="1"/>
              <p:nvPr/>
            </p:nvSpPr>
            <p:spPr>
              <a:xfrm>
                <a:off x="2081719" y="2685241"/>
                <a:ext cx="4231531" cy="600164"/>
              </a:xfrm>
              <a:prstGeom prst="rect">
                <a:avLst/>
              </a:prstGeom>
              <a:solidFill>
                <a:srgbClr val="030301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3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Devanagari" panose="02040503050201020203" pitchFamily="18" charset="0"/>
                  <a:ea typeface="+mn-ea"/>
                  <a:cs typeface="Adobe Devanagari" panose="02040503050201020203" pitchFamily="18" charset="0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2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Adobe Devanagari" panose="02040503050201020203" pitchFamily="18" charset="0"/>
                    <a:ea typeface="+mn-ea"/>
                    <a:cs typeface="Adobe Devanagari" panose="02040503050201020203" pitchFamily="18" charset="0"/>
                  </a:rPr>
                  <a:t>Making</a:t>
                </a:r>
                <a:r>
                  <a:rPr kumimoji="0" lang="en-IN" sz="2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dobe Devanagari" panose="02040503050201020203" pitchFamily="18" charset="0"/>
                    <a:ea typeface="+mn-ea"/>
                    <a:cs typeface="Adobe Devanagari" panose="02040503050201020203" pitchFamily="18" charset="0"/>
                  </a:rPr>
                  <a:t> </a:t>
                </a:r>
                <a:r>
                  <a:rPr kumimoji="0" lang="en-IN" sz="2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70AD47"/>
                    </a:solidFill>
                    <a:effectLst/>
                    <a:uLnTx/>
                    <a:uFillTx/>
                    <a:latin typeface="Adobe Devanagari" panose="02040503050201020203" pitchFamily="18" charset="0"/>
                    <a:ea typeface="+mn-ea"/>
                    <a:cs typeface="Adobe Devanagari" panose="02040503050201020203" pitchFamily="18" charset="0"/>
                  </a:rPr>
                  <a:t>Food</a:t>
                </a:r>
                <a:r>
                  <a:rPr kumimoji="0" lang="en-IN" sz="2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dobe Devanagari" panose="02040503050201020203" pitchFamily="18" charset="0"/>
                    <a:ea typeface="+mn-ea"/>
                    <a:cs typeface="Adobe Devanagari" panose="02040503050201020203" pitchFamily="18" charset="0"/>
                  </a:rPr>
                  <a:t> </a:t>
                </a:r>
                <a:r>
                  <a:rPr kumimoji="0" lang="en-IN" sz="26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ED7D31"/>
                    </a:solidFill>
                    <a:effectLst/>
                    <a:uLnTx/>
                    <a:uFillTx/>
                    <a:latin typeface="Adobe Devanagari" panose="02040503050201020203" pitchFamily="18" charset="0"/>
                    <a:ea typeface="+mn-ea"/>
                    <a:cs typeface="Adobe Devanagari" panose="02040503050201020203" pitchFamily="18" charset="0"/>
                  </a:rPr>
                  <a:t>Computable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dobe Devanagari" panose="02040503050201020203" pitchFamily="18" charset="0"/>
                  <a:ea typeface="+mn-ea"/>
                  <a:cs typeface="Adobe Devanagari" panose="02040503050201020203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989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538" y="1919177"/>
            <a:ext cx="3124200" cy="3124200"/>
          </a:xfrm>
          <a:prstGeom prst="rect">
            <a:avLst/>
          </a:prstGeom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  <a:reflection blurRad="6350" stA="44000" endPos="30000" dist="76200" dir="5400000" sy="-100000" algn="bl" rotWithShape="0"/>
          </a:effectLst>
        </p:spPr>
      </p:pic>
      <p:sp>
        <p:nvSpPr>
          <p:cNvPr id="3" name="Rectangle 2"/>
          <p:cNvSpPr/>
          <p:nvPr/>
        </p:nvSpPr>
        <p:spPr>
          <a:xfrm>
            <a:off x="1402366" y="236620"/>
            <a:ext cx="652454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Complex Systems Laboratory, IIIT-Delhi</a:t>
            </a:r>
          </a:p>
          <a:p>
            <a:pPr marL="0" marR="0" lvl="0" indent="0" algn="ct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Ground Zero of Computational Gastronomy</a:t>
            </a:r>
          </a:p>
        </p:txBody>
      </p:sp>
      <p:sp>
        <p:nvSpPr>
          <p:cNvPr id="5" name="Rectangle 4"/>
          <p:cNvSpPr/>
          <p:nvPr/>
        </p:nvSpPr>
        <p:spPr>
          <a:xfrm>
            <a:off x="2594199" y="5274840"/>
            <a:ext cx="414087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Making Food </a:t>
            </a:r>
            <a:r>
              <a:rPr kumimoji="0" lang="en-IN" sz="4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Computable</a:t>
            </a:r>
          </a:p>
          <a:p>
            <a:pPr marL="0" marR="0" lvl="0" indent="0" algn="ctr" defTabSz="914400" rtl="0" eaLnBrk="1" fontAlgn="auto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kumimoji="0" lang="en-US" sz="3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cosylab.iiitd.edu.in</a:t>
            </a:r>
            <a:endParaRPr kumimoji="0" lang="en-IN" sz="3000" b="0" i="0" u="none" strike="noStrike" kern="1200" cap="none" spc="0" normalizeH="0" baseline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6697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72072" y="-64216"/>
            <a:ext cx="9463815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9BBB59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 smtClean="0">
              <a:ln>
                <a:noFill/>
              </a:ln>
              <a:solidFill>
                <a:srgbClr val="9BBB59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4986" y="873209"/>
            <a:ext cx="6984251" cy="5238189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1067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986" y="1257618"/>
            <a:ext cx="6018028" cy="43427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7120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7515" y="4350806"/>
            <a:ext cx="2026557" cy="202655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0" y="66844"/>
            <a:ext cx="10036294" cy="6781308"/>
            <a:chOff x="0" y="66844"/>
            <a:chExt cx="10036294" cy="6781308"/>
          </a:xfrm>
        </p:grpSpPr>
        <p:grpSp>
          <p:nvGrpSpPr>
            <p:cNvPr id="10" name="Group 9"/>
            <p:cNvGrpSpPr/>
            <p:nvPr/>
          </p:nvGrpSpPr>
          <p:grpSpPr>
            <a:xfrm>
              <a:off x="0" y="66844"/>
              <a:ext cx="10036294" cy="6781308"/>
              <a:chOff x="0" y="66844"/>
              <a:chExt cx="10036294" cy="6781308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4"/>
              <a:srcRect l="11500" t="13111" r="38250" b="11777"/>
              <a:stretch/>
            </p:blipFill>
            <p:spPr>
              <a:xfrm>
                <a:off x="457199" y="664244"/>
                <a:ext cx="5875235" cy="4939874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  <p:sp>
            <p:nvSpPr>
              <p:cNvPr id="15" name="TextBox 10"/>
              <p:cNvSpPr txBox="1">
                <a:spLocks noChangeArrowheads="1"/>
              </p:cNvSpPr>
              <p:nvPr/>
            </p:nvSpPr>
            <p:spPr bwMode="auto">
              <a:xfrm>
                <a:off x="0" y="6571153"/>
                <a:ext cx="9144000" cy="2769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Jain</a:t>
                </a: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Rakhi and Bagler</a:t>
                </a: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*, arXiv (2015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| Jain</a:t>
                </a: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,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Rakhi </a:t>
                </a: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and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Bagler</a:t>
                </a: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*, PLoS 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One </a:t>
                </a: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(2015</a:t>
                </a:r>
                <a:r>
                  <a:rPr kumimoji="0" lang="en-IN" sz="12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70AD4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) </a:t>
                </a:r>
                <a:endPara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70AD47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845294" y="66844"/>
                <a:ext cx="4191000" cy="3197624"/>
                <a:chOff x="5845294" y="66844"/>
                <a:chExt cx="4191000" cy="3197624"/>
              </a:xfrm>
            </p:grpSpPr>
            <p:grpSp>
              <p:nvGrpSpPr>
                <p:cNvPr id="17" name="Group 16"/>
                <p:cNvGrpSpPr/>
                <p:nvPr/>
              </p:nvGrpSpPr>
              <p:grpSpPr>
                <a:xfrm>
                  <a:off x="5845294" y="1091057"/>
                  <a:ext cx="4191000" cy="2173411"/>
                  <a:chOff x="5822146" y="521268"/>
                  <a:chExt cx="4191000" cy="2173411"/>
                </a:xfrm>
              </p:grpSpPr>
              <p:sp>
                <p:nvSpPr>
                  <p:cNvPr id="19" name="Pentagon 18"/>
                  <p:cNvSpPr/>
                  <p:nvPr/>
                </p:nvSpPr>
                <p:spPr>
                  <a:xfrm>
                    <a:off x="5822146" y="521268"/>
                    <a:ext cx="4191000" cy="2173411"/>
                  </a:xfrm>
                  <a:prstGeom prst="homePlate">
                    <a:avLst/>
                  </a:prstGeom>
                  <a:solidFill>
                    <a:srgbClr val="C0504D">
                      <a:lumMod val="40000"/>
                      <a:lumOff val="60000"/>
                    </a:srgbClr>
                  </a:solidFill>
                  <a:ln w="25400" cap="flat" cmpd="sng" algn="ctr">
                    <a:noFill/>
                    <a:prstDash val="solid"/>
                  </a:ln>
                  <a:effectLst/>
                  <a:scene3d>
                    <a:camera prst="orthographicFront">
                      <a:rot lat="0" lon="0" rev="16200000"/>
                    </a:camera>
                    <a:lightRig rig="threePt" dir="t"/>
                  </a:scene3d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0" name="Horizontal Scroll 19"/>
                  <p:cNvSpPr/>
                  <p:nvPr/>
                </p:nvSpPr>
                <p:spPr>
                  <a:xfrm>
                    <a:off x="6925232" y="1411411"/>
                    <a:ext cx="1984829" cy="956850"/>
                  </a:xfrm>
                  <a:prstGeom prst="horizontalScroll">
                    <a:avLst/>
                  </a:prstGeom>
                  <a:gradFill flip="none" rotWithShape="1">
                    <a:gsLst>
                      <a:gs pos="0">
                        <a:srgbClr val="FF3300"/>
                      </a:gs>
                      <a:gs pos="100000">
                        <a:srgbClr val="CC0000"/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 w="9525" cap="flat" cmpd="sng" algn="ctr">
                    <a:solidFill>
                      <a:srgbClr val="800000"/>
                    </a:solidFill>
                    <a:prstDash val="solid"/>
                  </a:ln>
                  <a:effectLst>
                    <a:outerShdw blurRad="40000" dist="23000" dir="5400000" rotWithShape="0">
                      <a:srgbClr val="000000">
                        <a:alpha val="35000"/>
                      </a:srgbClr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Best of 2015</a:t>
                    </a:r>
                  </a:p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3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/>
                        <a:ea typeface="+mn-ea"/>
                        <a:cs typeface="+mn-cs"/>
                      </a:rPr>
                      <a:t>MIT Technology Review</a:t>
                    </a:r>
                  </a:p>
                </p:txBody>
              </p:sp>
            </p:grpSp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rightnessContrast bright="20000" contrast="-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01953" y="66844"/>
                  <a:ext cx="2089647" cy="1990556"/>
                </a:xfrm>
                <a:prstGeom prst="rect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</p:grpSp>
        <p:sp>
          <p:nvSpPr>
            <p:cNvPr id="2" name="Rectangle 1"/>
            <p:cNvSpPr/>
            <p:nvPr/>
          </p:nvSpPr>
          <p:spPr>
            <a:xfrm rot="21173629">
              <a:off x="1709255" y="4512009"/>
              <a:ext cx="1769035" cy="329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Rectangle 12"/>
          <p:cNvSpPr/>
          <p:nvPr/>
        </p:nvSpPr>
        <p:spPr>
          <a:xfrm rot="21173629">
            <a:off x="745053" y="5203536"/>
            <a:ext cx="1901174" cy="3299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 rot="21200746">
            <a:off x="635406" y="2347490"/>
            <a:ext cx="5363787" cy="242630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By studying the </a:t>
            </a:r>
            <a:r>
              <a:rPr kumimoji="0" lang="en-IN" sz="1900" b="1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network of links between Indian recipes</a:t>
            </a:r>
            <a:r>
              <a:rPr kumimoji="0" lang="en-IN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, </a:t>
            </a:r>
            <a:r>
              <a:rPr kumimoji="0" lang="en-IN" sz="19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computer scientists have discovered that the presence of certain spices makes a meal</a:t>
            </a:r>
            <a:r>
              <a:rPr kumimoji="0" lang="en-IN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Arial" panose="020B0604020202020204" pitchFamily="34" charset="0"/>
              </a:rPr>
              <a:t> much less likely to contain Ingredients with flavors in common.</a:t>
            </a:r>
          </a:p>
          <a:p>
            <a:pPr marL="0" marR="0" lvl="0" indent="0" algn="just" defTabSz="914400" rtl="0" eaLnBrk="1" fontAlgn="auto" latinLnBrk="0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just" defTabSz="914400" rtl="0" eaLnBrk="1" fontAlgn="auto" latinLnBrk="0" hangingPunct="1">
              <a:lnSpc>
                <a:spcPts val="25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Narrow" panose="020B060602020203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704" l="0" r="99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7" r="1" b="75739"/>
          <a:stretch/>
        </p:blipFill>
        <p:spPr>
          <a:xfrm rot="21218655">
            <a:off x="581242" y="4895837"/>
            <a:ext cx="6130021" cy="7914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9704" l="0" r="99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7" r="432" b="75739"/>
          <a:stretch/>
        </p:blipFill>
        <p:spPr>
          <a:xfrm rot="21218655">
            <a:off x="608059" y="4911428"/>
            <a:ext cx="6046893" cy="791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99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-72072" y="-64216"/>
            <a:ext cx="9463815" cy="75713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  <a:endParaRPr kumimoji="0" lang="en-IN" sz="1800" b="0" i="0" u="none" strike="noStrike" kern="0" cap="none" spc="0" normalizeH="0" baseline="0" noProof="0" dirty="0">
              <a:ln>
                <a:noFill/>
              </a:ln>
              <a:solidFill>
                <a:srgbClr val="9BBB59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9BBB59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10101010101010101010101010101010101010101010101010101010101010101010101010101010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 dirty="0" smtClean="0">
              <a:ln>
                <a:noFill/>
              </a:ln>
              <a:solidFill>
                <a:srgbClr val="9BBB59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902" y="510363"/>
            <a:ext cx="7685566" cy="5764175"/>
          </a:xfrm>
          <a:prstGeom prst="rect">
            <a:avLst/>
          </a:prstGeom>
          <a:noFill/>
          <a:ln w="63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2300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 descr="https://lh3.googleusercontent.com/OvMl-rT9YdERWFoZ6ZM23aw0gh2swaWb7hYVjzxxLrI-XgxjpuZpY_t_gk8iOfLlSaHnm3fbWSYVHKjASSEaI6g3EimhSs6UXZJ6QSOYaVxSN_syOpt8bCCGkiSjnoU6bXQ3npWWQLKYGcyCsi9h6RcQFWR-T0d2X1Mjqe2HBmFqxT0vAg0Gb-aXudhlCqACwOY-tuvKjg5HlbjGK04aZCJV-0gYDcFzoXr2i2plBXK40mt_UM789SyLeahKITM_LHXNH1fyVDwkTkehzbeV_B_0Z5EPooAjj4AhXAPv4wzlGfIYxWNL-jFZvcmXvdV8WNrnkJa5QNvpDo9HG8EfaZo16FYZ_qOqrKzSQzc43eIfyY2zEsA_OxuaIdv0Y3sDHfd85WAyATR3lqVqN-D2W7cfKVPYz6qkcCso2dE_R1i1PSUs5LTHQRo1qBiOSgFCYbUkzLd3kBwRvngcl31b-wU-QCVhJ7Qg6F3ImkEOKpGHkdtShyDgK1ZMhMj2HTHXaBDDRGKK84ajRJCMwK_ZQw9zfiwftiL0_bJoSfh0u7KF3fue4HPqPrw-pTzilyGqSgHPQtnTsw9_uy3sUuEG_RRLy1Ip50XV1BxitDQLEtQ2unY7V6i3LkxIAsMeAWMOWdL1nMR1gZX4NPuqiN3yQshwYwmiD3-OG8r7pvPx_1GpUou3d3RQ3iZ-jbbak_JqtcTHo1AjI6ah0O1qIguGqHyC8Y-C2_wxIhVOIiL9-XF-dgTQTm8IDKx2mLOu-YkXCIV--pp8XWGisVaG3YreFDu_EgZp4x9qYDgcejkVrTNtcdhyjIbBd5IXa1SvpQCO1-lWO1Lit4U-yFsME8J1NDuvAN5BSHtXiU2jOS5v8rzmA90RWdhhHq7kOBgL1jEcl0L3kaT8c_vLQ1u0fqLjmhgfTdldiJYIIQSBoZ2qY8myxURWW3uOHL4R97kxGAvg7iS8bmf-5eS_0tzc1YIrpcA=w784-h1698-no?authuser=0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7" b="6350"/>
          <a:stretch/>
        </p:blipFill>
        <p:spPr bwMode="auto">
          <a:xfrm rot="20884006">
            <a:off x="4613967" y="148933"/>
            <a:ext cx="2946235" cy="57354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99" y="180145"/>
            <a:ext cx="3091724" cy="5644884"/>
          </a:xfrm>
          <a:prstGeom prst="roundRect">
            <a:avLst>
              <a:gd name="adj" fmla="val 16667"/>
            </a:avLst>
          </a:prstGeom>
          <a:solidFill>
            <a:srgbClr val="9BBB59">
              <a:lumMod val="20000"/>
              <a:lumOff val="80000"/>
            </a:srgbClr>
          </a:solidFill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03248">
            <a:off x="1555377" y="4173228"/>
            <a:ext cx="990377" cy="1389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0" y="6587275"/>
            <a:ext cx="9144000" cy="269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5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Bagler* et al., ‘</a:t>
            </a:r>
            <a:r>
              <a:rPr kumimoji="0" lang="en-GB" sz="115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Turing Test for Chef,</a:t>
            </a:r>
            <a:r>
              <a:rPr kumimoji="0" lang="en-IN" sz="115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 Under preparation (2023) 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-120580" y="6070708"/>
            <a:ext cx="3887509" cy="406958"/>
          </a:xfrm>
          <a:prstGeom prst="roundRect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Building on the inquiry of </a:t>
            </a:r>
            <a:r>
              <a:rPr kumimoji="0" lang="en-IN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Alan Turing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39" y="28416"/>
            <a:ext cx="91440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Turing Test for Chef</a:t>
            </a:r>
          </a:p>
        </p:txBody>
      </p:sp>
    </p:spTree>
    <p:extLst>
      <p:ext uri="{BB962C8B-B14F-4D97-AF65-F5344CB8AC3E}">
        <p14:creationId xmlns:p14="http://schemas.microsoft.com/office/powerpoint/2010/main" val="1173134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0460" y="250717"/>
            <a:ext cx="5753246" cy="43149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2" name="Rounded Rectangle 1"/>
          <p:cNvSpPr/>
          <p:nvPr/>
        </p:nvSpPr>
        <p:spPr>
          <a:xfrm>
            <a:off x="7235456" y="6145511"/>
            <a:ext cx="2042871" cy="40695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AI-driven recipes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0"/>
            <a:ext cx="2711450" cy="6858000"/>
            <a:chOff x="0" y="0"/>
            <a:chExt cx="2711450" cy="6858000"/>
          </a:xfrm>
          <a:gradFill flip="none" rotWithShape="1">
            <a:gsLst>
              <a:gs pos="0">
                <a:schemeClr val="accent6">
                  <a:lumMod val="5000"/>
                  <a:lumOff val="95000"/>
                </a:schemeClr>
              </a:gs>
              <a:gs pos="74000">
                <a:schemeClr val="accent6">
                  <a:lumMod val="45000"/>
                  <a:lumOff val="55000"/>
                </a:schemeClr>
              </a:gs>
              <a:gs pos="83000">
                <a:schemeClr val="accent6">
                  <a:lumMod val="45000"/>
                  <a:lumOff val="55000"/>
                </a:schemeClr>
              </a:gs>
              <a:gs pos="100000">
                <a:schemeClr val="accent6">
                  <a:lumMod val="30000"/>
                  <a:lumOff val="70000"/>
                </a:schemeClr>
              </a:gs>
            </a:gsLst>
            <a:lin ang="16200000" scaled="1"/>
            <a:tileRect/>
          </a:gradFill>
        </p:grpSpPr>
        <p:sp>
          <p:nvSpPr>
            <p:cNvPr id="9" name="Rectangle 8"/>
            <p:cNvSpPr/>
            <p:nvPr/>
          </p:nvSpPr>
          <p:spPr>
            <a:xfrm>
              <a:off x="0" y="0"/>
              <a:ext cx="271145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14375" y="101600"/>
              <a:ext cx="2344675" cy="6691232"/>
              <a:chOff x="208025" y="190500"/>
              <a:chExt cx="2344675" cy="6691232"/>
            </a:xfrm>
            <a:grpFill/>
          </p:grpSpPr>
          <p:grpSp>
            <p:nvGrpSpPr>
              <p:cNvPr id="11" name="Group 10"/>
              <p:cNvGrpSpPr/>
              <p:nvPr/>
            </p:nvGrpSpPr>
            <p:grpSpPr>
              <a:xfrm>
                <a:off x="495300" y="190500"/>
                <a:ext cx="2057400" cy="1003300"/>
                <a:chOff x="495300" y="360502"/>
                <a:chExt cx="2057400" cy="1003300"/>
              </a:xfrm>
              <a:grpFill/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1341587" y="597677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Scattered Knowledge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29" name="Picture 28"/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83" t="8965" r="13951" b="10229"/>
                <a:stretch/>
              </p:blipFill>
              <p:spPr>
                <a:xfrm>
                  <a:off x="495300" y="360502"/>
                  <a:ext cx="869950" cy="10033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12" name="Group 11"/>
              <p:cNvGrpSpPr/>
              <p:nvPr/>
            </p:nvGrpSpPr>
            <p:grpSpPr>
              <a:xfrm>
                <a:off x="292597" y="1708150"/>
                <a:ext cx="2234703" cy="1112102"/>
                <a:chOff x="305297" y="1648875"/>
                <a:chExt cx="2234703" cy="1112102"/>
              </a:xfrm>
              <a:grpFill/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297" y="1648875"/>
                  <a:ext cx="1112102" cy="1112102"/>
                </a:xfrm>
                <a:prstGeom prst="rect">
                  <a:avLst/>
                </a:prstGeom>
                <a:grpFill/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1328887" y="1913816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Structured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" name="Group 12"/>
              <p:cNvGrpSpPr/>
              <p:nvPr/>
            </p:nvGrpSpPr>
            <p:grpSpPr>
              <a:xfrm>
                <a:off x="410771" y="3256986"/>
                <a:ext cx="2116529" cy="845599"/>
                <a:chOff x="423471" y="3182207"/>
                <a:chExt cx="2116529" cy="845599"/>
              </a:xfrm>
              <a:grpFill/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6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71" y="3182207"/>
                  <a:ext cx="845599" cy="845599"/>
                </a:xfrm>
                <a:prstGeom prst="rect">
                  <a:avLst/>
                </a:prstGeom>
                <a:grpFill/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1328887" y="3306155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Fine-tuned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Model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" name="Group 13"/>
              <p:cNvGrpSpPr/>
              <p:nvPr/>
            </p:nvGrpSpPr>
            <p:grpSpPr>
              <a:xfrm>
                <a:off x="208025" y="4395904"/>
                <a:ext cx="2241723" cy="1146984"/>
                <a:chOff x="298277" y="4244594"/>
                <a:chExt cx="2241723" cy="1146984"/>
              </a:xfrm>
              <a:grpFill/>
            </p:grpSpPr>
            <p:pic>
              <p:nvPicPr>
                <p:cNvPr id="22" name="Picture 21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277" y="4244594"/>
                  <a:ext cx="1153893" cy="1146984"/>
                </a:xfrm>
                <a:prstGeom prst="rect">
                  <a:avLst/>
                </a:prstGeom>
                <a:grpFill/>
              </p:spPr>
            </p:pic>
            <p:sp>
              <p:nvSpPr>
                <p:cNvPr id="23" name="TextBox 22"/>
                <p:cNvSpPr txBox="1"/>
                <p:nvPr/>
              </p:nvSpPr>
              <p:spPr>
                <a:xfrm>
                  <a:off x="1328887" y="4528612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Generative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Algorithms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5" name="Group 14"/>
              <p:cNvGrpSpPr/>
              <p:nvPr/>
            </p:nvGrpSpPr>
            <p:grpSpPr>
              <a:xfrm>
                <a:off x="310265" y="5987699"/>
                <a:ext cx="2103305" cy="894033"/>
                <a:chOff x="436695" y="5608367"/>
                <a:chExt cx="2103305" cy="894033"/>
              </a:xfrm>
              <a:grpFill/>
            </p:grpSpPr>
            <p:pic>
              <p:nvPicPr>
                <p:cNvPr id="20" name="Picture 19"/>
                <p:cNvPicPr>
                  <a:picLocks noChangeAspect="1"/>
                </p:cNvPicPr>
                <p:nvPr/>
              </p:nvPicPr>
              <p:blipFill rotWithShape="1">
                <a:blip r:embed="rId8" cstate="print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500" t="17084" r="17917" b="17083"/>
                <a:stretch/>
              </p:blipFill>
              <p:spPr>
                <a:xfrm>
                  <a:off x="436695" y="5608367"/>
                  <a:ext cx="877059" cy="894033"/>
                </a:xfrm>
                <a:prstGeom prst="rect">
                  <a:avLst/>
                </a:prstGeom>
                <a:grpFill/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1328887" y="5751069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Turing Test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Strategy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50000"/>
                        <a:lumOff val="50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16" name="Straight Arrow Connector 15"/>
              <p:cNvCxnSpPr/>
              <p:nvPr/>
            </p:nvCxnSpPr>
            <p:spPr>
              <a:xfrm>
                <a:off x="846270" y="1242378"/>
                <a:ext cx="0" cy="467995"/>
              </a:xfrm>
              <a:prstGeom prst="straightConnector1">
                <a:avLst/>
              </a:prstGeom>
              <a:grpFill/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/>
              <p:cNvCxnSpPr/>
              <p:nvPr/>
            </p:nvCxnSpPr>
            <p:spPr>
              <a:xfrm>
                <a:off x="846270" y="2858352"/>
                <a:ext cx="0" cy="425450"/>
              </a:xfrm>
              <a:prstGeom prst="straightConnector1">
                <a:avLst/>
              </a:prstGeom>
              <a:grpFill/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/>
              <p:cNvCxnSpPr/>
              <p:nvPr/>
            </p:nvCxnSpPr>
            <p:spPr>
              <a:xfrm>
                <a:off x="833570" y="3982302"/>
                <a:ext cx="0" cy="425450"/>
              </a:xfrm>
              <a:prstGeom prst="straightConnector1">
                <a:avLst/>
              </a:prstGeom>
              <a:grpFill/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799391" y="5542888"/>
                <a:ext cx="0" cy="425450"/>
              </a:xfrm>
              <a:prstGeom prst="straightConnector1">
                <a:avLst/>
              </a:prstGeom>
              <a:grpFill/>
              <a:ln w="34925"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9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2488" b="97512" l="15697" r="84127">
                        <a14:foregroundMark x1="45150" y1="13184" x2="73898" y2="66169"/>
                        <a14:foregroundMark x1="46561" y1="69652" x2="73545" y2="9950"/>
                        <a14:foregroundMark x1="59436" y1="10697" x2="64198" y2="78358"/>
                        <a14:foregroundMark x1="48854" y1="14179" x2="71076" y2="7463"/>
                        <a14:foregroundMark x1="72310" y1="17164" x2="77601" y2="30100"/>
                        <a14:foregroundMark x1="73898" y1="16169" x2="80423" y2="30348"/>
                        <a14:foregroundMark x1="49206" y1="32090" x2="44092" y2="60448"/>
                        <a14:foregroundMark x1="56437" y1="56716" x2="55026" y2="82338"/>
                        <a14:foregroundMark x1="17813" y1="55721" x2="38095" y2="78109"/>
                        <a14:foregroundMark x1="27513" y1="52985" x2="30688" y2="65174"/>
                        <a14:foregroundMark x1="32451" y1="58209" x2="36332" y2="61940"/>
                        <a14:foregroundMark x1="23633" y1="49751" x2="22575" y2="59950"/>
                        <a14:foregroundMark x1="17813" y1="57214" x2="31746" y2="88806"/>
                        <a14:foregroundMark x1="20282" y1="95274" x2="23810" y2="89303"/>
                        <a14:foregroundMark x1="31041" y1="93284" x2="33157" y2="87313"/>
                        <a14:foregroundMark x1="37919" y1="64428" x2="38448" y2="75622"/>
                        <a14:foregroundMark x1="36684" y1="83085" x2="41446" y2="81592"/>
                        <a14:foregroundMark x1="41270" y1="82587" x2="46384" y2="87562"/>
                        <a14:foregroundMark x1="77425" y1="69900" x2="77425" y2="69900"/>
                        <a14:foregroundMark x1="70194" y1="39801" x2="72134" y2="53234"/>
                        <a14:foregroundMark x1="73192" y1="33831" x2="75485" y2="29602"/>
                        <a14:backgroundMark x1="20635" y1="57711" x2="21517" y2="62687"/>
                        <a14:backgroundMark x1="19577" y1="57214" x2="20282" y2="59453"/>
                        <a14:backgroundMark x1="20282" y1="57711" x2="20459" y2="59204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2540" r="15646" b="2767"/>
          <a:stretch/>
        </p:blipFill>
        <p:spPr>
          <a:xfrm>
            <a:off x="7800720" y="4837476"/>
            <a:ext cx="1362330" cy="1339785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120" y="5031436"/>
            <a:ext cx="1971398" cy="1618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/>
          <p:cNvSpPr txBox="1"/>
          <p:nvPr/>
        </p:nvSpPr>
        <p:spPr>
          <a:xfrm>
            <a:off x="2711450" y="28416"/>
            <a:ext cx="6440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proof is in the pudding!</a:t>
            </a:r>
          </a:p>
        </p:txBody>
      </p:sp>
    </p:spTree>
    <p:extLst>
      <p:ext uri="{BB962C8B-B14F-4D97-AF65-F5344CB8AC3E}">
        <p14:creationId xmlns:p14="http://schemas.microsoft.com/office/powerpoint/2010/main" val="239071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426492" y="870229"/>
            <a:ext cx="8291016" cy="4654617"/>
            <a:chOff x="426492" y="931847"/>
            <a:chExt cx="8291016" cy="4654617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492" y="1152183"/>
              <a:ext cx="8291016" cy="4434281"/>
            </a:xfrm>
            <a:prstGeom prst="ellipse">
              <a:avLst/>
            </a:prstGeom>
            <a:ln w="190500" cap="rnd">
              <a:solidFill>
                <a:srgbClr val="C8C6BD"/>
              </a:solidFill>
              <a:prstDash val="solid"/>
            </a:ln>
            <a:effectLst>
              <a:outerShdw blurRad="127000" algn="bl" rotWithShape="0">
                <a:srgbClr val="000000"/>
              </a:outerShdw>
            </a:effectLst>
            <a:scene3d>
              <a:camera prst="perspectiveFront" fov="5400000"/>
              <a:lightRig rig="threePt" dir="t">
                <a:rot lat="0" lon="0" rev="19200000"/>
              </a:lightRig>
            </a:scene3d>
            <a:sp3d extrusionH="25400">
              <a:bevelT w="304800" h="152400" prst="hardEdge"/>
              <a:extrusionClr>
                <a:srgbClr val="000000"/>
              </a:extrusionClr>
            </a:sp3d>
          </p:spPr>
        </p:pic>
        <p:sp>
          <p:nvSpPr>
            <p:cNvPr id="39" name="TextBox 38"/>
            <p:cNvSpPr txBox="1"/>
            <p:nvPr/>
          </p:nvSpPr>
          <p:spPr>
            <a:xfrm>
              <a:off x="1329818" y="931847"/>
              <a:ext cx="6484713" cy="2308680"/>
            </a:xfrm>
            <a:prstGeom prst="rect">
              <a:avLst/>
            </a:prstGeom>
            <a:noFill/>
          </p:spPr>
          <p:txBody>
            <a:bodyPr wrap="non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Culinary Fingerprints of the World Cuisines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0" name="TextBox 10"/>
          <p:cNvSpPr txBox="1">
            <a:spLocks noChangeArrowheads="1"/>
          </p:cNvSpPr>
          <p:nvPr/>
        </p:nvSpPr>
        <p:spPr bwMode="auto">
          <a:xfrm>
            <a:off x="0" y="6571153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Singh and Bagler*, IEEE International Conference on Data Engineering, DÉCOR, Paris (2018)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22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28A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97" y="210456"/>
            <a:ext cx="8874894" cy="56678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3888" y="5977244"/>
            <a:ext cx="9147888" cy="85338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100" b="1" dirty="0" smtClean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rPr>
              <a:t>Computational Gastronomy = Food + AI</a:t>
            </a:r>
            <a:endParaRPr lang="en-US" sz="3100" b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73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81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574588" y="340285"/>
            <a:ext cx="5100271" cy="6120613"/>
            <a:chOff x="473797" y="197224"/>
            <a:chExt cx="5100271" cy="612061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97" y="197224"/>
              <a:ext cx="4892408" cy="61206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381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221471">
              <a:off x="4481232" y="4350497"/>
              <a:ext cx="1092836" cy="1747837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7190960" y="6091566"/>
            <a:ext cx="1953040" cy="369332"/>
          </a:xfrm>
          <a:prstGeom prst="rect">
            <a:avLst/>
          </a:prstGeom>
          <a:gradFill flip="none" rotWithShape="1">
            <a:gsLst>
              <a:gs pos="0">
                <a:srgbClr val="C3294B"/>
              </a:gs>
              <a:gs pos="48000">
                <a:srgbClr val="D92C6C"/>
              </a:gs>
              <a:gs pos="100000">
                <a:srgbClr val="E55884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Indian Magic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533" b="97883" l="9912" r="8992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88" t="1449" r="18879" b="1892"/>
          <a:stretch/>
        </p:blipFill>
        <p:spPr>
          <a:xfrm>
            <a:off x="7410451" y="4143404"/>
            <a:ext cx="1644650" cy="1844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867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81B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609" y="285750"/>
            <a:ext cx="4134820" cy="6261100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6" name="Picture 2" descr="The Royal Society of Chemistry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51" y="5929125"/>
            <a:ext cx="2217564" cy="61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47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148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51" y="550380"/>
            <a:ext cx="7941732" cy="567195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6230238" y="6356350"/>
            <a:ext cx="2913762" cy="369332"/>
          </a:xfrm>
          <a:prstGeom prst="rect">
            <a:avLst/>
          </a:prstGeom>
          <a:gradFill flip="none" rotWithShape="1">
            <a:gsLst>
              <a:gs pos="0">
                <a:srgbClr val="4F3A96"/>
              </a:gs>
              <a:gs pos="23000">
                <a:srgbClr val="91488E"/>
              </a:gs>
              <a:gs pos="100000">
                <a:srgbClr val="DE96C0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New Data Science of Food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86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37748" t="31768" r="39017" b="46035"/>
          <a:stretch/>
        </p:blipFill>
        <p:spPr>
          <a:xfrm>
            <a:off x="898316" y="804863"/>
            <a:ext cx="7433230" cy="4733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1686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14301" y="5694251"/>
            <a:ext cx="86369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>
                <a:ln w="9525">
                  <a:noFill/>
                  <a:prstDash val="solid"/>
                </a:ln>
                <a:solidFill>
                  <a:srgbClr val="70AD47">
                    <a:lumMod val="20000"/>
                    <a:lumOff val="80000"/>
                  </a:srgbClr>
                </a:solidFill>
                <a:effectLst>
                  <a:outerShdw blurRad="12700" dist="38100" dir="2700000" algn="tl" rotWithShape="0">
                    <a:srgbClr val="4472C4">
                      <a:lumMod val="60000"/>
                      <a:lumOff val="4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Cooking is alchemy </a:t>
            </a:r>
          </a:p>
        </p:txBody>
      </p:sp>
      <p:graphicFrame>
        <p:nvGraphicFramePr>
          <p:cNvPr id="51" name="Diagram 50"/>
          <p:cNvGraphicFramePr/>
          <p:nvPr>
            <p:extLst/>
          </p:nvPr>
        </p:nvGraphicFramePr>
        <p:xfrm>
          <a:off x="1121006" y="472957"/>
          <a:ext cx="7744246" cy="51628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2" name="Picture 5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408" y="1691640"/>
            <a:ext cx="1680192" cy="1912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5" name="Picture 54"/>
          <p:cNvPicPr>
            <a:picLocks noChangeAspect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73" b="100000" l="2209" r="97661">
                        <a14:foregroundMark x1="76673" y1="28866" x2="59454" y2="51933"/>
                        <a14:foregroundMark x1="75179" y1="66237" x2="39506" y2="36405"/>
                        <a14:foregroundMark x1="18908" y1="43879" x2="27940" y2="81186"/>
                        <a14:foregroundMark x1="57960" y1="71198" x2="39441" y2="935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3" t="3840" r="4639" b="1962"/>
          <a:stretch/>
        </p:blipFill>
        <p:spPr>
          <a:xfrm rot="18429246">
            <a:off x="354983" y="3810823"/>
            <a:ext cx="1901079" cy="2026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895" y="1164710"/>
            <a:ext cx="1801436" cy="14785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450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983" b="55513" l="15879" r="84777">
                        <a14:foregroundMark x1="35039" y1="10342" x2="64698" y2="29359"/>
                        <a14:foregroundMark x1="40617" y1="8718" x2="73031" y2="14316"/>
                        <a14:foregroundMark x1="35696" y1="28205" x2="24606" y2="45684"/>
                        <a14:foregroundMark x1="22966" y1="48632" x2="28543" y2="47051"/>
                        <a14:foregroundMark x1="27034" y1="33034" x2="28609" y2="3752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891" t="6239" r="13614" b="44445"/>
          <a:stretch/>
        </p:blipFill>
        <p:spPr>
          <a:xfrm>
            <a:off x="2007576" y="858129"/>
            <a:ext cx="4900247" cy="52636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0" y="654079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‘Catching Fire—How cooking made us human’ by Richard </a:t>
            </a:r>
            <a:r>
              <a:rPr kumimoji="0" lang="en-US" sz="1400" b="0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Wrangham</a:t>
            </a:r>
            <a:endParaRPr kumimoji="0" lang="en-US" sz="1400" b="0" i="1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439" y="28416"/>
            <a:ext cx="91440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Being Human </a:t>
            </a:r>
          </a:p>
        </p:txBody>
      </p:sp>
    </p:spTree>
    <p:extLst>
      <p:ext uri="{BB962C8B-B14F-4D97-AF65-F5344CB8AC3E}">
        <p14:creationId xmlns:p14="http://schemas.microsoft.com/office/powerpoint/2010/main" val="142969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19" b="96050" l="49012" r="9475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750" t="2778"/>
          <a:stretch/>
        </p:blipFill>
        <p:spPr>
          <a:xfrm>
            <a:off x="4546842" y="943290"/>
            <a:ext cx="4092709" cy="5822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703" b="98891" l="4742" r="48828">
                        <a14:foregroundMark x1="36582" y1="3812" x2="12871" y2="38877"/>
                        <a14:foregroundMark x1="30485" y1="8108" x2="14695" y2="34026"/>
                        <a14:foregroundMark x1="25430" y1="13028" x2="20167" y2="21206"/>
                        <a14:foregroundMark x1="22199" y1="15315" x2="22199" y2="16493"/>
                        <a14:foregroundMark x1="39812" y1="8316" x2="43252" y2="15523"/>
                        <a14:foregroundMark x1="24961" y1="77824" x2="23189" y2="844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78" r="51347"/>
          <a:stretch/>
        </p:blipFill>
        <p:spPr>
          <a:xfrm>
            <a:off x="671671" y="933806"/>
            <a:ext cx="3885331" cy="58229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8439" y="28416"/>
            <a:ext cx="91440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Being Human </a:t>
            </a:r>
          </a:p>
        </p:txBody>
      </p:sp>
    </p:spTree>
    <p:extLst>
      <p:ext uri="{BB962C8B-B14F-4D97-AF65-F5344CB8AC3E}">
        <p14:creationId xmlns:p14="http://schemas.microsoft.com/office/powerpoint/2010/main" val="1657100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0398" y="542064"/>
            <a:ext cx="7249492" cy="5437120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5592726" y="6223000"/>
            <a:ext cx="3551275" cy="369332"/>
          </a:xfrm>
          <a:prstGeom prst="rect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20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50000" r="50000" b="50000"/>
            </a:path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Epidemic of Lifestyle Disorders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9795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ackgrounddownload.com/wp-content/uploads/2018/09/congress-party-banner-background-hd-6.jpg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94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-141324"/>
            <a:ext cx="9143999" cy="2369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2575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 smtClean="0">
              <a:ln w="6600">
                <a:solidFill>
                  <a:srgbClr val="C0504D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E7F00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82575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>
              <a:ln w="6600">
                <a:solidFill>
                  <a:srgbClr val="C0504D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E7F00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82575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 smtClean="0">
              <a:ln w="6600">
                <a:solidFill>
                  <a:srgbClr val="C0504D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E7F00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82575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>
              <a:ln w="6600">
                <a:solidFill>
                  <a:srgbClr val="C0504D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E7F00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82575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E7F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India—A potpourri of cultures with </a:t>
            </a:r>
            <a:endParaRPr kumimoji="0" lang="en-US" sz="3200" b="1" i="0" u="none" strike="noStrike" kern="1200" cap="none" spc="0" normalizeH="0" baseline="0" noProof="0" dirty="0" smtClean="0">
              <a:ln w="6600">
                <a:solidFill>
                  <a:srgbClr val="C0504D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E7F00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82575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E7F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a </a:t>
            </a:r>
            <a:r>
              <a:rPr kumimoji="0" lang="en-US" sz="3200" b="1" i="0" u="none" strike="noStrike" kern="1200" cap="none" spc="0" normalizeH="0" baseline="0" noProof="0" dirty="0">
                <a:ln w="6600">
                  <a:solidFill>
                    <a:srgbClr val="C0504D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FE7F00"/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rich and diverse culinary heritage</a:t>
            </a:r>
          </a:p>
          <a:p>
            <a:pPr marL="282575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 w="6600">
                <a:solidFill>
                  <a:srgbClr val="C0504D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E7F00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282575" marR="0" lvl="6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1" i="0" u="none" strike="noStrike" kern="1200" cap="none" spc="0" normalizeH="0" baseline="0" noProof="0" dirty="0">
              <a:ln w="6600">
                <a:solidFill>
                  <a:srgbClr val="C0504D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FE7F00"/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206" b="96694" l="21042" r="61844">
                        <a14:foregroundMark x1="30095" y1="23659" x2="31129" y2="22190"/>
                        <a14:foregroundMark x1="31418" y1="22483" x2="33278" y2="21602"/>
                        <a14:foregroundMark x1="37784" y1="25349" x2="38776" y2="27847"/>
                        <a14:foregroundMark x1="25630" y1="44306" x2="25134" y2="47098"/>
                        <a14:foregroundMark x1="25465" y1="47612" x2="25341" y2="48788"/>
                        <a14:foregroundMark x1="48408" y1="49963" x2="49649" y2="477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01" t="17287" r="38377"/>
          <a:stretch/>
        </p:blipFill>
        <p:spPr>
          <a:xfrm rot="21383424">
            <a:off x="3852496" y="1010680"/>
            <a:ext cx="4934978" cy="56523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/>
          <p:cNvSpPr/>
          <p:nvPr/>
        </p:nvSpPr>
        <p:spPr>
          <a:xfrm>
            <a:off x="-1" y="3225540"/>
            <a:ext cx="9144001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1" i="0" u="none" strike="noStrike" kern="1200" cap="none" spc="0" normalizeH="0" baseline="0" noProof="0" dirty="0">
              <a:ln w="6600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9BBB59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>
              <a:ln w="6600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9BBB59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>
              <a:ln w="6600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9BBB59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>
              <a:ln w="6600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9BBB59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1" i="0" u="none" strike="noStrike" kern="1200" cap="none" spc="0" normalizeH="0" baseline="0" noProof="0" dirty="0">
              <a:ln w="6600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9BBB59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 w="6600">
                  <a:solidFill>
                    <a:srgbClr val="9BBB59">
                      <a:lumMod val="7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9BBB59">
                      <a:lumMod val="75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Diverse</a:t>
            </a:r>
          </a:p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 w="6600">
                  <a:solidFill>
                    <a:srgbClr val="9BBB59">
                      <a:lumMod val="7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9BBB59">
                      <a:lumMod val="75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Culture-rich</a:t>
            </a:r>
            <a:endParaRPr kumimoji="0" lang="en-US" sz="2800" b="1" i="0" u="none" strike="noStrike" kern="1200" cap="none" spc="0" normalizeH="0" baseline="0" noProof="0" dirty="0">
              <a:ln w="6600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9BBB59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800" b="1" i="0" u="none" strike="noStrike" kern="1200" cap="none" spc="0" normalizeH="0" baseline="0" noProof="0" dirty="0" smtClean="0">
                <a:ln w="6600">
                  <a:solidFill>
                    <a:srgbClr val="9BBB59">
                      <a:lumMod val="75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9BBB59">
                      <a:lumMod val="75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Wellbeing-centric</a:t>
            </a:r>
            <a:endParaRPr kumimoji="0" lang="en-US" sz="2800" b="1" i="0" u="none" strike="noStrike" kern="1200" cap="none" spc="0" normalizeH="0" baseline="0" noProof="0" dirty="0">
              <a:ln w="6600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9BBB59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000" b="1" i="0" u="none" strike="noStrike" kern="1200" cap="none" spc="0" normalizeH="0" baseline="0" noProof="0" dirty="0">
              <a:ln w="6600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9BBB59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  <a:p>
            <a:pPr marL="684213" marR="0" lvl="8" indent="-4016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endParaRPr kumimoji="0" lang="en-US" sz="1000" b="1" i="0" u="none" strike="noStrike" kern="1200" cap="none" spc="0" normalizeH="0" baseline="0" noProof="0" dirty="0">
              <a:ln w="6600">
                <a:solidFill>
                  <a:srgbClr val="9BBB59">
                    <a:lumMod val="75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rgbClr val="9BBB59">
                    <a:lumMod val="75000"/>
                  </a:srgbClr>
                </a:outerShdw>
              </a:effectLst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extBox 10"/>
          <p:cNvSpPr txBox="1">
            <a:spLocks noChangeArrowheads="1"/>
          </p:cNvSpPr>
          <p:nvPr/>
        </p:nvSpPr>
        <p:spPr bwMode="auto">
          <a:xfrm>
            <a:off x="0" y="6530216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BBB59">
                    <a:lumMod val="60000"/>
                    <a:lumOff val="4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Ganesh Bagler*, ‘The digital way forward for the Indian Cuisine’ (2019)</a:t>
            </a:r>
            <a:endParaRPr kumimoji="0" lang="en-IN" sz="12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60000"/>
                  <a:lumOff val="40000"/>
                </a:srgb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0655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1676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326" y="288235"/>
            <a:ext cx="4316623" cy="623392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2" r="21547"/>
          <a:stretch/>
        </p:blipFill>
        <p:spPr>
          <a:xfrm>
            <a:off x="119270" y="4790661"/>
            <a:ext cx="1862700" cy="1931711"/>
          </a:xfrm>
          <a:prstGeom prst="ellipse">
            <a:avLst/>
          </a:prstGeom>
          <a:ln w="63500" cap="rnd">
            <a:solidFill>
              <a:srgbClr val="49424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7130425" y="6223000"/>
            <a:ext cx="2013576" cy="369332"/>
          </a:xfrm>
          <a:prstGeom prst="rect">
            <a:avLst/>
          </a:prstGeom>
          <a:gradFill flip="none" rotWithShape="1">
            <a:gsLst>
              <a:gs pos="0">
                <a:srgbClr val="C3294B"/>
              </a:gs>
              <a:gs pos="48000">
                <a:srgbClr val="D92C6C"/>
              </a:gs>
              <a:gs pos="100000">
                <a:srgbClr val="E55884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Data is the New Oil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01432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A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51445"/>
          <a:stretch/>
        </p:blipFill>
        <p:spPr>
          <a:xfrm>
            <a:off x="1871691" y="402496"/>
            <a:ext cx="6044199" cy="6061228"/>
          </a:xfrm>
          <a:prstGeom prst="rect">
            <a:avLst/>
          </a:prstGeom>
          <a:solidFill>
            <a:srgbClr val="FFFFFF">
              <a:shade val="85000"/>
            </a:srgbClr>
          </a:solidFill>
          <a:ln w="508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5817" t="71217" r="34005" b="24896"/>
          <a:stretch/>
        </p:blipFill>
        <p:spPr>
          <a:xfrm rot="16200000">
            <a:off x="-1197664" y="2937010"/>
            <a:ext cx="3195432" cy="8497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68" b="12078"/>
          <a:stretch/>
        </p:blipFill>
        <p:spPr>
          <a:xfrm>
            <a:off x="47919" y="6184465"/>
            <a:ext cx="1183141" cy="64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46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825" y="1167402"/>
            <a:ext cx="5886742" cy="44150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7854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4B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0" y="6565581"/>
            <a:ext cx="914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Jain, Rakhi, and Bagler*,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‘Analysis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of Food Pairing in Regional Cuisines of India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,’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PLoS One (2015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662" y="602967"/>
            <a:ext cx="7413561" cy="5513552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704" l="0" r="9966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547" r="432" b="75739"/>
          <a:stretch/>
        </p:blipFill>
        <p:spPr>
          <a:xfrm rot="21261634">
            <a:off x="1017398" y="5743760"/>
            <a:ext cx="7503738" cy="39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88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2">
                <a:lumMod val="20000"/>
                <a:lumOff val="80000"/>
              </a:schemeClr>
            </a:gs>
            <a:gs pos="20000">
              <a:schemeClr val="tx2">
                <a:lumMod val="40000"/>
                <a:lumOff val="60000"/>
              </a:schemeClr>
            </a:gs>
            <a:gs pos="100000">
              <a:schemeClr val="accent5">
                <a:lumMod val="7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11602" y="1133667"/>
            <a:ext cx="8058247" cy="4682342"/>
            <a:chOff x="1283" y="910415"/>
            <a:chExt cx="9142717" cy="5128846"/>
          </a:xfrm>
        </p:grpSpPr>
        <p:sp>
          <p:nvSpPr>
            <p:cNvPr id="12" name="Rounded Rectangle 11"/>
            <p:cNvSpPr/>
            <p:nvPr/>
          </p:nvSpPr>
          <p:spPr>
            <a:xfrm>
              <a:off x="1002323" y="910415"/>
              <a:ext cx="7215554" cy="5128846"/>
            </a:xfrm>
            <a:prstGeom prst="roundRect">
              <a:avLst/>
            </a:prstGeom>
            <a:gradFill flip="none" rotWithShape="1">
              <a:gsLst>
                <a:gs pos="0">
                  <a:schemeClr val="tx2">
                    <a:lumMod val="20000"/>
                    <a:lumOff val="80000"/>
                  </a:schemeClr>
                </a:gs>
                <a:gs pos="74000">
                  <a:schemeClr val="accent1">
                    <a:lumMod val="20000"/>
                    <a:lumOff val="80000"/>
                  </a:schemeClr>
                </a:gs>
                <a:gs pos="83000">
                  <a:schemeClr val="accent1">
                    <a:lumMod val="40000"/>
                    <a:lumOff val="60000"/>
                  </a:schemeClr>
                </a:gs>
                <a:gs pos="100000">
                  <a:schemeClr val="accent5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83" y="1002328"/>
              <a:ext cx="9142717" cy="5056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Taste Prediction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grpSp>
          <p:nvGrpSpPr>
            <p:cNvPr id="14" name="Group 13"/>
            <p:cNvGrpSpPr/>
            <p:nvPr/>
          </p:nvGrpSpPr>
          <p:grpSpPr>
            <a:xfrm>
              <a:off x="1276984" y="1789035"/>
              <a:ext cx="6601614" cy="4125928"/>
              <a:chOff x="2100517" y="2332535"/>
              <a:chExt cx="5110953" cy="3194284"/>
            </a:xfrm>
          </p:grpSpPr>
          <p:grpSp>
            <p:nvGrpSpPr>
              <p:cNvPr id="15" name="Group 14"/>
              <p:cNvGrpSpPr/>
              <p:nvPr/>
            </p:nvGrpSpPr>
            <p:grpSpPr>
              <a:xfrm>
                <a:off x="2100517" y="2332535"/>
                <a:ext cx="5110953" cy="2040529"/>
                <a:chOff x="2015022" y="2391676"/>
                <a:chExt cx="5110953" cy="2040529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509431" y="2391676"/>
                  <a:ext cx="2040529" cy="204052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18" name="TextBox 17"/>
                <p:cNvSpPr txBox="1"/>
                <p:nvPr/>
              </p:nvSpPr>
              <p:spPr>
                <a:xfrm>
                  <a:off x="2015022" y="3238044"/>
                  <a:ext cx="732463" cy="35742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4096CB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Bitter</a:t>
                  </a:r>
                </a:p>
              </p:txBody>
            </p:sp>
            <p:sp>
              <p:nvSpPr>
                <p:cNvPr id="19" name="TextBox 18"/>
                <p:cNvSpPr txBox="1"/>
                <p:nvPr/>
              </p:nvSpPr>
              <p:spPr>
                <a:xfrm>
                  <a:off x="6341389" y="3225029"/>
                  <a:ext cx="784586" cy="357420"/>
                </a:xfrm>
                <a:prstGeom prst="rect">
                  <a:avLst/>
                </a:prstGeom>
                <a:noFill/>
              </p:spPr>
              <p:txBody>
                <a:bodyPr wrap="none" rtlCol="0" anchor="ctr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4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FF9A40"/>
                      </a:solidFill>
                      <a:effectLst/>
                      <a:uLnTx/>
                      <a:uFillTx/>
                      <a:latin typeface="Candara" panose="020E0502030303020204" pitchFamily="34" charset="0"/>
                      <a:ea typeface="+mn-ea"/>
                      <a:cs typeface="+mn-cs"/>
                    </a:rPr>
                    <a:t>Sweet</a:t>
                  </a:r>
                </a:p>
              </p:txBody>
            </p:sp>
            <p:cxnSp>
              <p:nvCxnSpPr>
                <p:cNvPr id="20" name="Straight Connector 19"/>
                <p:cNvCxnSpPr>
                  <a:stCxn id="17" idx="1"/>
                </p:cNvCxnSpPr>
                <p:nvPr/>
              </p:nvCxnSpPr>
              <p:spPr>
                <a:xfrm flipH="1">
                  <a:off x="2722539" y="3411941"/>
                  <a:ext cx="786892" cy="9627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</a:ln>
                <a:effectLst/>
              </p:spPr>
            </p:cxnSp>
            <p:cxnSp>
              <p:nvCxnSpPr>
                <p:cNvPr id="21" name="Straight Connector 20"/>
                <p:cNvCxnSpPr>
                  <a:stCxn id="19" idx="1"/>
                  <a:endCxn id="17" idx="3"/>
                </p:cNvCxnSpPr>
                <p:nvPr/>
              </p:nvCxnSpPr>
              <p:spPr>
                <a:xfrm flipH="1">
                  <a:off x="5549960" y="3403739"/>
                  <a:ext cx="791430" cy="8202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rgbClr val="FF9A40"/>
                  </a:solidFill>
                  <a:prstDash val="solid"/>
                </a:ln>
                <a:effectLst/>
              </p:spPr>
            </p:cxnSp>
          </p:grpSp>
          <p:pic>
            <p:nvPicPr>
              <p:cNvPr id="16" name="Picture 15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0" b="100000" l="754" r="100000">
                            <a14:foregroundMark x1="32663" y1="23585" x2="32663" y2="23585"/>
                            <a14:foregroundMark x1="21106" y1="27594" x2="34673" y2="18396"/>
                            <a14:foregroundMark x1="22111" y1="29245" x2="22613" y2="48821"/>
                            <a14:foregroundMark x1="22362" y1="47877" x2="42462" y2="50472"/>
                            <a14:foregroundMark x1="44724" y1="48821" x2="53769" y2="3467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94" t="9259" r="3695" b="6743"/>
              <a:stretch/>
            </p:blipFill>
            <p:spPr>
              <a:xfrm rot="19076989">
                <a:off x="3857484" y="4229949"/>
                <a:ext cx="1311333" cy="1296870"/>
              </a:xfrm>
              <a:prstGeom prst="rect">
                <a:avLst/>
              </a:prstGeom>
              <a:noFill/>
            </p:spPr>
          </p:pic>
        </p:grpSp>
      </p:grpSp>
    </p:spTree>
    <p:extLst>
      <p:ext uri="{BB962C8B-B14F-4D97-AF65-F5344CB8AC3E}">
        <p14:creationId xmlns:p14="http://schemas.microsoft.com/office/powerpoint/2010/main" val="735153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20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2619288" y="6379433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cosylab.iiitd.edu.in/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sweetpred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910415"/>
            <a:ext cx="9144000" cy="5128846"/>
            <a:chOff x="0" y="910415"/>
            <a:chExt cx="9144000" cy="5128846"/>
          </a:xfrm>
        </p:grpSpPr>
        <p:sp>
          <p:nvSpPr>
            <p:cNvPr id="12" name="Rounded Rectangle 11"/>
            <p:cNvSpPr/>
            <p:nvPr/>
          </p:nvSpPr>
          <p:spPr>
            <a:xfrm>
              <a:off x="279918" y="910415"/>
              <a:ext cx="8658860" cy="5128846"/>
            </a:xfrm>
            <a:prstGeom prst="roundRect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74000">
                  <a:schemeClr val="accent6">
                    <a:lumMod val="45000"/>
                    <a:lumOff val="55000"/>
                  </a:schemeClr>
                </a:gs>
                <a:gs pos="83000">
                  <a:schemeClr val="accent6">
                    <a:lumMod val="45000"/>
                    <a:lumOff val="55000"/>
                  </a:schemeClr>
                </a:gs>
                <a:gs pos="100000">
                  <a:schemeClr val="accent6">
                    <a:lumMod val="30000"/>
                    <a:lumOff val="70000"/>
                  </a:scheme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283" y="1002328"/>
              <a:ext cx="914271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Sweetness Prediction</a:t>
              </a:r>
              <a:endPara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22" name="TextBox 10"/>
            <p:cNvSpPr txBox="1">
              <a:spLocks noChangeArrowheads="1"/>
            </p:cNvSpPr>
            <p:nvPr/>
          </p:nvSpPr>
          <p:spPr bwMode="auto">
            <a:xfrm>
              <a:off x="0" y="5762262"/>
              <a:ext cx="914400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70AD47">
                      <a:lumMod val="75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Computers in Biology &amp; Medicine (2022)</a:t>
              </a:r>
              <a:endPara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490" y="3263385"/>
              <a:ext cx="8227715" cy="217460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" name="Group 2"/>
            <p:cNvGrpSpPr/>
            <p:nvPr/>
          </p:nvGrpSpPr>
          <p:grpSpPr>
            <a:xfrm>
              <a:off x="1129971" y="2100453"/>
              <a:ext cx="6859492" cy="900465"/>
              <a:chOff x="1095210" y="1883004"/>
              <a:chExt cx="8023956" cy="1053328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4299" y="1893835"/>
                <a:ext cx="1108669" cy="103166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2861443" y="1923319"/>
                <a:ext cx="1107486" cy="95010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70990" y="1937343"/>
                <a:ext cx="1101131" cy="94464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034385" y="1944356"/>
                <a:ext cx="1084781" cy="93062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" name="Picture 13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95210" y="1883004"/>
                <a:ext cx="1297518" cy="1053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953719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13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113" t="-1" b="7816"/>
          <a:stretch/>
        </p:blipFill>
        <p:spPr>
          <a:xfrm>
            <a:off x="553590" y="2171508"/>
            <a:ext cx="8056085" cy="235235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 rot="21226760">
            <a:off x="2626962" y="1525979"/>
            <a:ext cx="36599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Meal-as-a-Medicine?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1500" y="5754884"/>
            <a:ext cx="34897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://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cosylab.iiitd.edu.in/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SpiceRx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6590157"/>
            <a:ext cx="91435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Rakhi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Tuwani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Garg, Mukherjee &amp; Bagler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*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bioRxiv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(2018)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|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Tuwani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Rakhi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&amp; Bagler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* (2019)</a:t>
            </a:r>
            <a:r>
              <a:rPr kumimoji="0" lang="en-US" sz="11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1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|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Rakhi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Tuwani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Mukherjee &amp; Bagler* </a:t>
            </a:r>
            <a:r>
              <a:rPr kumimoji="0" lang="en-US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PLoS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ONE 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</a:t>
            </a: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2018</a:t>
            </a:r>
            <a:r>
              <a:rPr kumimoji="0" 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 </a:t>
            </a:r>
            <a:endParaRPr kumimoji="0" lang="en-US" sz="1100" b="1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20000"/>
                  <a:lumOff val="80000"/>
                </a:srgb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651500" y="5187679"/>
            <a:ext cx="351512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cosylab.iiitd.edu.in/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70AD4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DietRx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339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13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817" y="481746"/>
            <a:ext cx="6830190" cy="5122644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" name="TextBox 4"/>
          <p:cNvSpPr txBox="1"/>
          <p:nvPr/>
        </p:nvSpPr>
        <p:spPr>
          <a:xfrm>
            <a:off x="7175500" y="6121352"/>
            <a:ext cx="1968501" cy="369332"/>
          </a:xfrm>
          <a:prstGeom prst="rect">
            <a:avLst/>
          </a:prstGeom>
          <a:solidFill>
            <a:srgbClr val="CC990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SpiceRx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: Spices &amp; Health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619287" y="5894584"/>
            <a:ext cx="34852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cosylab.iiitd.edu.in/</a:t>
            </a:r>
            <a:r>
              <a:rPr kumimoji="0" 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spicerx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4640" y="6558407"/>
            <a:ext cx="9143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Rakhi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Tuwani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Garg, Mukherjee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and Bagler*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bioRxiv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(2018)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|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Rakhi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Tuwani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 Mukherjee, and Bagler*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PLoS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ONE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2018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20000"/>
                  <a:lumOff val="80000"/>
                </a:srgb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646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13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4640" y="6460087"/>
            <a:ext cx="914350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‘Data-driven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analysis of biomedical literature suggests </a:t>
            </a: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broad-spectrum benefits of culinary herbs and </a:t>
            </a: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spices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,’ PLoS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ONE 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(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2018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AD47">
                  <a:lumMod val="20000"/>
                  <a:lumOff val="80000"/>
                </a:srgb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8" name="Picture 2" descr="Image result for masala bo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8829" y="800563"/>
            <a:ext cx="5156565" cy="527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0" y="0"/>
            <a:ext cx="93785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50215" y="0"/>
            <a:ext cx="93785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-903" y="6770076"/>
            <a:ext cx="9144000" cy="8792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39" y="146864"/>
            <a:ext cx="9144001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 smtClean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Why Spices?</a:t>
            </a:r>
            <a:endParaRPr kumimoji="0" lang="en-US" sz="3400" b="1" i="0" u="none" strike="noStrike" kern="1200" cap="none" spc="0" normalizeH="0" baseline="0" noProof="0" dirty="0">
              <a:ln w="10160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5136" y="-2896"/>
            <a:ext cx="9144000" cy="8792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599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0"/>
          <p:cNvSpPr txBox="1">
            <a:spLocks noChangeArrowheads="1"/>
          </p:cNvSpPr>
          <p:nvPr/>
        </p:nvSpPr>
        <p:spPr bwMode="auto">
          <a:xfrm>
            <a:off x="5862" y="6577015"/>
            <a:ext cx="91440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</a:t>
            </a:r>
            <a:r>
              <a:rPr kumimoji="0" lang="en-IN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Tuwani</a:t>
            </a:r>
            <a:r>
              <a:rPr kumimoji="0" lang="en-I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IN" sz="11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Rakhi</a:t>
            </a:r>
            <a:r>
              <a:rPr kumimoji="0" lang="en-I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NK, N Garg and 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 Bagler</a:t>
            </a:r>
            <a:r>
              <a:rPr kumimoji="0" lang="en-I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*, </a:t>
            </a:r>
            <a:r>
              <a:rPr kumimoji="0" lang="en-IN" sz="11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 review</a:t>
            </a:r>
            <a:r>
              <a:rPr kumimoji="0" lang="en-I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; 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Tuwani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</a:t>
            </a:r>
            <a:r>
              <a:rPr kumimoji="0" lang="en-IN" sz="11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Rakhi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NK, </a:t>
            </a:r>
            <a:r>
              <a:rPr kumimoji="0" lang="en-I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and </a:t>
            </a:r>
            <a:r>
              <a:rPr kumimoji="0" lang="en-IN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 Bagler*, </a:t>
            </a:r>
            <a:r>
              <a:rPr kumimoji="0" lang="en-IN" sz="1100" b="0" i="1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 review</a:t>
            </a:r>
            <a:r>
              <a:rPr kumimoji="0" lang="en-IN" sz="11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 </a:t>
            </a:r>
            <a:endParaRPr kumimoji="0" lang="en-IN" sz="11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68" y="440846"/>
            <a:ext cx="7528988" cy="521430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bg1">
                <a:lumMod val="50000"/>
              </a:schemeClr>
            </a:solidFill>
          </a:ln>
          <a:effectLst>
            <a:reflection blurRad="12700" stA="0" endPos="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56638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6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315" y="257530"/>
            <a:ext cx="7139475" cy="6340493"/>
          </a:xfrm>
          <a:prstGeom prst="rect">
            <a:avLst/>
          </a:prstGeom>
        </p:spPr>
      </p:pic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0" y="6561403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Ganesh </a:t>
            </a:r>
            <a:r>
              <a:rPr kumimoji="0" lang="en-IN" sz="12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Bagler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*, ‘</a:t>
            </a:r>
            <a:r>
              <a:rPr kumimoji="0" lang="en-GB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generative grammar of cooking</a:t>
            </a:r>
            <a:r>
              <a:rPr kumimoji="0" lang="en-GB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,</a:t>
            </a:r>
            <a:r>
              <a:rPr kumimoji="0" lang="en-IN" sz="1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70AD47">
                    <a:lumMod val="20000"/>
                    <a:lumOff val="80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’ arXiv:2211.09059 (2022) </a:t>
            </a:r>
          </a:p>
        </p:txBody>
      </p:sp>
    </p:spTree>
    <p:extLst>
      <p:ext uri="{BB962C8B-B14F-4D97-AF65-F5344CB8AC3E}">
        <p14:creationId xmlns:p14="http://schemas.microsoft.com/office/powerpoint/2010/main" val="141392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13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1477254" y="164940"/>
            <a:ext cx="6164111" cy="5990247"/>
            <a:chOff x="1477254" y="164940"/>
            <a:chExt cx="6164111" cy="5990247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3"/>
            <a:srcRect t="2481"/>
            <a:stretch/>
          </p:blipFill>
          <p:spPr>
            <a:xfrm>
              <a:off x="1488828" y="164940"/>
              <a:ext cx="6152537" cy="599024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5000" dist="5000" dir="5400000" sy="-100000" algn="bl" rotWithShape="0"/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4215173" y="5345724"/>
              <a:ext cx="3308307" cy="597876"/>
            </a:xfrm>
            <a:prstGeom prst="roundRect">
              <a:avLst/>
            </a:prstGeom>
            <a:solidFill>
              <a:srgbClr val="E6D9A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Design personalized diet to lower glucose levels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745992" y="1676400"/>
              <a:ext cx="1563377" cy="457200"/>
            </a:xfrm>
            <a:prstGeom prst="roundRect">
              <a:avLst/>
            </a:prstGeom>
            <a:solidFill>
              <a:srgbClr val="E6D9A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E9581F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Gut Microbes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1488828" y="3905250"/>
              <a:ext cx="1827993" cy="457200"/>
            </a:xfrm>
            <a:prstGeom prst="roundRect">
              <a:avLst/>
            </a:prstGeom>
            <a:solidFill>
              <a:srgbClr val="E6D9A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3781B7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Body Mass Index</a:t>
              </a:r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1523999" y="2451100"/>
              <a:ext cx="1785369" cy="457200"/>
            </a:xfrm>
            <a:prstGeom prst="roundRect">
              <a:avLst/>
            </a:prstGeom>
            <a:solidFill>
              <a:srgbClr val="E6D9A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BC141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Blood tests</a:t>
              </a:r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1546260" y="3200400"/>
              <a:ext cx="1760820" cy="457200"/>
            </a:xfrm>
            <a:prstGeom prst="roundRect">
              <a:avLst/>
            </a:prstGeom>
            <a:solidFill>
              <a:srgbClr val="E6D9A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06430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Questionnaires</a:t>
              </a:r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1604010" y="4648200"/>
              <a:ext cx="1708608" cy="457200"/>
            </a:xfrm>
            <a:prstGeom prst="roundRect">
              <a:avLst/>
            </a:prstGeom>
            <a:solidFill>
              <a:srgbClr val="E6D9A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232783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Food diary</a:t>
              </a:r>
            </a:p>
          </p:txBody>
        </p:sp>
        <p:sp>
          <p:nvSpPr>
            <p:cNvPr id="22" name="Rounded Rectangle 21"/>
            <p:cNvSpPr/>
            <p:nvPr/>
          </p:nvSpPr>
          <p:spPr>
            <a:xfrm>
              <a:off x="1698660" y="228600"/>
              <a:ext cx="5768940" cy="685800"/>
            </a:xfrm>
            <a:prstGeom prst="roundRect">
              <a:avLst/>
            </a:prstGeom>
            <a:solidFill>
              <a:srgbClr val="E6D9A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Personalized Nutrition</a:t>
              </a:r>
            </a:p>
          </p:txBody>
        </p:sp>
        <p:cxnSp>
          <p:nvCxnSpPr>
            <p:cNvPr id="23" name="Straight Connector 22"/>
            <p:cNvCxnSpPr/>
            <p:nvPr/>
          </p:nvCxnSpPr>
          <p:spPr>
            <a:xfrm>
              <a:off x="1477254" y="1003143"/>
              <a:ext cx="6152537" cy="0"/>
            </a:xfrm>
            <a:prstGeom prst="line">
              <a:avLst/>
            </a:prstGeom>
            <a:noFill/>
            <a:ln w="25400" cap="flat" cmpd="sng" algn="ctr">
              <a:solidFill>
                <a:sysClr val="window" lastClr="FFFFFF">
                  <a:lumMod val="95000"/>
                </a:sysClr>
              </a:solidFill>
              <a:prstDash val="solid"/>
            </a:ln>
            <a:effectLst/>
          </p:spPr>
        </p:cxnSp>
      </p:grpSp>
      <p:sp>
        <p:nvSpPr>
          <p:cNvPr id="24" name="TextBox 23"/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Sonnenburg 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and </a:t>
            </a: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Sonnenburg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Nature</a:t>
            </a:r>
            <a:r>
              <a:rPr kumimoji="0" lang="de-DE" sz="12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de-DE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(2015)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Zeevi et al.,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‘Personalized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nutrition by prediction of glycemic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rgbClr val="EEECE1">
                    <a:lumMod val="9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response,’ Cell (2015)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90000"/>
                </a:srgb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169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A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" t="695" r="1285" b="416"/>
          <a:stretch/>
        </p:blipFill>
        <p:spPr>
          <a:xfrm>
            <a:off x="569616" y="400856"/>
            <a:ext cx="4633971" cy="604837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4" name="TextBox 3"/>
          <p:cNvSpPr txBox="1"/>
          <p:nvPr/>
        </p:nvSpPr>
        <p:spPr>
          <a:xfrm>
            <a:off x="5918200" y="6335569"/>
            <a:ext cx="3225800" cy="369332"/>
          </a:xfrm>
          <a:prstGeom prst="rect">
            <a:avLst/>
          </a:prstGeom>
          <a:gradFill flip="none" rotWithShape="1">
            <a:gsLst>
              <a:gs pos="0">
                <a:srgbClr val="862585"/>
              </a:gs>
              <a:gs pos="23000">
                <a:srgbClr val="E2017C"/>
              </a:gs>
              <a:gs pos="100000">
                <a:srgbClr val="F085B3"/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New Data Science of Food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" r="2768" b="3106"/>
          <a:stretch/>
        </p:blipFill>
        <p:spPr>
          <a:xfrm>
            <a:off x="5918200" y="1832884"/>
            <a:ext cx="3225800" cy="45026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18200" y="1506453"/>
            <a:ext cx="322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AI and Food Innovations </a:t>
            </a:r>
            <a:r>
              <a:rPr kumimoji="0" lang="en-IN" sz="16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| </a:t>
            </a:r>
            <a:r>
              <a:rPr kumimoji="0" lang="en-IN" sz="16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Paris</a:t>
            </a:r>
            <a:endParaRPr kumimoji="0" lang="en-IN" sz="1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55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711" y="157214"/>
            <a:ext cx="2759626" cy="537367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6" name="Pentagon 5"/>
          <p:cNvSpPr/>
          <p:nvPr/>
        </p:nvSpPr>
        <p:spPr>
          <a:xfrm>
            <a:off x="0" y="5455057"/>
            <a:ext cx="3011497" cy="523677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35069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A Culinary Lexicon &amp; Ontology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7" name="Pentagon 6"/>
          <p:cNvSpPr/>
          <p:nvPr/>
        </p:nvSpPr>
        <p:spPr>
          <a:xfrm>
            <a:off x="0" y="6171428"/>
            <a:ext cx="3301696" cy="523677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35069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Nutrition, Health, &amp; Sustainability</a:t>
            </a:r>
          </a:p>
        </p:txBody>
      </p:sp>
      <p:sp>
        <p:nvSpPr>
          <p:cNvPr id="8" name="Pentagon 7"/>
          <p:cNvSpPr/>
          <p:nvPr/>
        </p:nvSpPr>
        <p:spPr>
          <a:xfrm flipH="1">
            <a:off x="6121551" y="5455056"/>
            <a:ext cx="3022448" cy="523677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35069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Nudge: Engaging Word Games</a:t>
            </a:r>
          </a:p>
        </p:txBody>
      </p:sp>
      <p:sp>
        <p:nvSpPr>
          <p:cNvPr id="10" name="Pentagon 9"/>
          <p:cNvSpPr/>
          <p:nvPr/>
        </p:nvSpPr>
        <p:spPr>
          <a:xfrm flipH="1">
            <a:off x="5902534" y="6171427"/>
            <a:ext cx="3241466" cy="523677"/>
          </a:xfrm>
          <a:prstGeom prst="homePlate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46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350690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Foodle, Hangman, A Recipe A Day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600" y="5716894"/>
            <a:ext cx="1017848" cy="10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20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>
                <a:lumMod val="20000"/>
                <a:lumOff val="80000"/>
              </a:schemeClr>
            </a:gs>
            <a:gs pos="17000">
              <a:schemeClr val="accent4">
                <a:lumMod val="40000"/>
                <a:lumOff val="60000"/>
              </a:schemeClr>
            </a:gs>
            <a:gs pos="75000">
              <a:schemeClr val="accent4">
                <a:lumMod val="60000"/>
                <a:lumOff val="40000"/>
              </a:schemeClr>
            </a:gs>
            <a:gs pos="100000">
              <a:schemeClr val="accent4">
                <a:lumMod val="7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342" y="1110755"/>
            <a:ext cx="2448546" cy="47679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6786431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156" y="415925"/>
            <a:ext cx="3776663" cy="5953125"/>
          </a:xfrm>
          <a:prstGeom prst="rect">
            <a:avLst/>
          </a:prstGeom>
          <a:noFill/>
          <a:ln w="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3" name="TextBox 2"/>
          <p:cNvSpPr txBox="1"/>
          <p:nvPr/>
        </p:nvSpPr>
        <p:spPr>
          <a:xfrm>
            <a:off x="7397750" y="6091566"/>
            <a:ext cx="1746250" cy="369332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Popular Science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7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98400"/>
            <a:ext cx="7068436" cy="5313600"/>
          </a:xfrm>
          <a:prstGeom prst="rect">
            <a:avLst/>
          </a:prstGeom>
          <a:effectLst>
            <a:outerShdw blurRad="152400" dist="381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-10"/>
            <a:ext cx="9145833" cy="55399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20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Calibri Light" panose="020F0302020204030204" pitchFamily="34" charset="0"/>
              </a:rPr>
              <a:t>Computational Gastronomy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6270" y="5572630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GANESH BAGLER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40" y="5422933"/>
            <a:ext cx="1192192" cy="60057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79347" y="5422933"/>
            <a:ext cx="1920719" cy="707886"/>
            <a:chOff x="187960" y="5400056"/>
            <a:chExt cx="1920719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187960" y="5400056"/>
              <a:ext cx="19207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                Centre for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Artificial Intelligence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026" name="Picture 2" descr="File:Infosys logo.svg - Wikimedia Commons"/>
            <p:cNvPicPr>
              <a:picLocks noChangeAspect="1" noChangeArrowheads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36" y="5479280"/>
              <a:ext cx="672365" cy="26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833" y="6399408"/>
            <a:ext cx="9144000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Making Food Computable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165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09759" y="236658"/>
            <a:ext cx="4557658" cy="6387543"/>
            <a:chOff x="2256597" y="374881"/>
            <a:chExt cx="4557658" cy="6387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r="7809"/>
            <a:stretch/>
          </p:blipFill>
          <p:spPr>
            <a:xfrm>
              <a:off x="2827130" y="1469829"/>
              <a:ext cx="3368593" cy="40619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2256597" y="374881"/>
              <a:ext cx="455765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Computational Gastronomy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5320" y="5708289"/>
              <a:ext cx="2518638" cy="1054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Ganesh Bagler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2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Making Food Computable</a:t>
              </a:r>
              <a:endParaRPr kumimoji="0" lang="en-IN" sz="22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5" y="5697644"/>
            <a:ext cx="1449153" cy="73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51" y="5697644"/>
            <a:ext cx="1449153" cy="7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656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429BD3"/>
            </a:gs>
            <a:gs pos="45000">
              <a:srgbClr val="429BD3"/>
            </a:gs>
            <a:gs pos="60000">
              <a:srgbClr val="FFA042"/>
            </a:gs>
            <a:gs pos="100000">
              <a:srgbClr val="FFA04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740" y="1091184"/>
            <a:ext cx="4160520" cy="467563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958610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3181" r="9491" b="1465"/>
          <a:stretch/>
        </p:blipFill>
        <p:spPr>
          <a:xfrm>
            <a:off x="2509157" y="108568"/>
            <a:ext cx="4332514" cy="6607920"/>
          </a:xfrm>
          <a:prstGeom prst="roundRect">
            <a:avLst>
              <a:gd name="adj" fmla="val 5956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77568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31" y="653196"/>
            <a:ext cx="8680938" cy="48830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28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1E0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330" y="-298174"/>
            <a:ext cx="6475343" cy="647534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5235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Oval 2"/>
              <p:cNvSpPr/>
              <p:nvPr/>
            </p:nvSpPr>
            <p:spPr>
              <a:xfrm>
                <a:off x="3104707" y="1770321"/>
                <a:ext cx="3317358" cy="3317358"/>
              </a:xfrm>
              <a:prstGeom prst="ellipse">
                <a:avLst/>
              </a:prstGeom>
              <a:solidFill>
                <a:schemeClr val="tx1">
                  <a:alpha val="6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9600" b="0" i="1" u="none" strike="noStrike" kern="1200" cap="none" spc="0" normalizeH="0" baseline="0" noProof="0">
                              <a:ln>
                                <a:solidFill>
                                  <a:prstClr val="black"/>
                                </a:solidFill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9600" b="0" i="1" u="none" strike="noStrike" kern="1200" cap="none" spc="0" normalizeH="0" baseline="0" noProof="0">
                              <a:ln>
                                <a:solidFill>
                                  <a:prstClr val="black"/>
                                </a:solidFill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10</m:t>
                          </m:r>
                        </m:e>
                        <m:sup>
                          <m:r>
                            <a:rPr kumimoji="0" lang="en-US" sz="9600" b="0" i="1" u="none" strike="noStrike" kern="1200" cap="none" spc="0" normalizeH="0" baseline="0" noProof="0">
                              <a:ln>
                                <a:solidFill>
                                  <a:prstClr val="black"/>
                                </a:solidFill>
                              </a:ln>
                              <a:solidFill>
                                <a:prstClr val="white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30</m:t>
                          </m:r>
                        </m:sup>
                      </m:sSup>
                    </m:oMath>
                  </m:oMathPara>
                </a14:m>
                <a:endParaRPr kumimoji="0" lang="en-US" sz="9600" b="0" i="0" u="none" strike="noStrike" kern="1200" cap="none" spc="0" normalizeH="0" baseline="0" noProof="0" dirty="0">
                  <a:ln>
                    <a:solidFill>
                      <a:prstClr val="black"/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Oval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707" y="1770321"/>
                <a:ext cx="3317358" cy="331735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367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35" y="503816"/>
            <a:ext cx="6550115" cy="5798463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extBox 6"/>
          <p:cNvSpPr txBox="1"/>
          <p:nvPr/>
        </p:nvSpPr>
        <p:spPr>
          <a:xfrm>
            <a:off x="6166757" y="6223000"/>
            <a:ext cx="2977244" cy="369332"/>
          </a:xfrm>
          <a:prstGeom prst="rect">
            <a:avLst/>
          </a:prstGeom>
          <a:solidFill>
            <a:srgbClr val="EB5113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The Hindu (26 September 2023)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026" name="Picture 2" descr="The Hindu Group bags four awards at the WAN-IFRA South Asian Digital Media  Awards 202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1" b="35469"/>
          <a:stretch/>
        </p:blipFill>
        <p:spPr bwMode="auto">
          <a:xfrm>
            <a:off x="7581900" y="5708706"/>
            <a:ext cx="1562101" cy="51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12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285" b="3384"/>
          <a:stretch/>
        </p:blipFill>
        <p:spPr>
          <a:xfrm>
            <a:off x="-15638" y="0"/>
            <a:ext cx="922948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40" y="-17284"/>
            <a:ext cx="9143998" cy="615553"/>
          </a:xfrm>
          <a:prstGeom prst="rect">
            <a:avLst/>
          </a:prstGeom>
          <a:solidFill>
            <a:srgbClr val="151B2B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1" i="0" u="none" strike="noStrike" kern="1200" cap="none" spc="0" normalizeH="0" baseline="0" noProof="0" dirty="0" smtClean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Foodmaker’s Guide to the Galaxy</a:t>
            </a:r>
            <a:endParaRPr kumimoji="0" lang="en-US" sz="3400" b="1" i="0" u="none" strike="noStrike" kern="1200" cap="none" spc="0" normalizeH="0" baseline="0" noProof="0" dirty="0">
              <a:ln w="10160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" y="3455463"/>
            <a:ext cx="5511799" cy="538401"/>
          </a:xfrm>
          <a:prstGeom prst="roundRect">
            <a:avLst>
              <a:gd name="adj" fmla="val 5419"/>
            </a:avLst>
          </a:prstGeom>
          <a:solidFill>
            <a:srgbClr val="151B2B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Searching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the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chemical universe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 for </a:t>
            </a: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rPr>
              <a:t>tasty food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40000"/>
                  <a:lumOff val="60000"/>
                </a:srgbClr>
              </a:solidFill>
              <a:effectLst/>
              <a:uLnTx/>
              <a:uFillTx/>
              <a:latin typeface="Agency FB" panose="020B0503020202020204" pitchFamily="34" charset="0"/>
              <a:ea typeface="+mn-ea"/>
              <a:cs typeface="+mn-c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" y="5761884"/>
            <a:ext cx="5241363" cy="323165"/>
          </a:xfrm>
          <a:prstGeom prst="rect">
            <a:avLst/>
          </a:prstGeom>
          <a:solidFill>
            <a:srgbClr val="151B2B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Bitter and Sweet </a:t>
            </a:r>
            <a:r>
              <a:rPr kumimoji="0" lang="en-IN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Taste Prediction</a:t>
            </a:r>
            <a:r>
              <a:rPr kumimoji="0" lang="en-IN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  Scientific Reports (2019)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Box 10"/>
          <p:cNvSpPr txBox="1">
            <a:spLocks noChangeArrowheads="1"/>
          </p:cNvSpPr>
          <p:nvPr/>
        </p:nvSpPr>
        <p:spPr bwMode="auto">
          <a:xfrm>
            <a:off x="2" y="6071456"/>
            <a:ext cx="5241364" cy="323165"/>
          </a:xfrm>
          <a:prstGeom prst="rect">
            <a:avLst/>
          </a:prstGeom>
          <a:solidFill>
            <a:srgbClr val="151B2B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Sweetness</a:t>
            </a:r>
            <a:r>
              <a:rPr kumimoji="0" lang="en-IN" sz="15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Prediction | Computers in Biology &amp; Medicine (2022)</a:t>
            </a:r>
            <a:endParaRPr kumimoji="0" lang="en-IN" sz="15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895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522119" y="6223000"/>
            <a:ext cx="3621882" cy="40011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10</a:t>
            </a:r>
            <a:r>
              <a:rPr kumimoji="0" lang="en-US" sz="2000" b="1" i="0" u="none" strike="noStrike" kern="1200" cap="none" spc="0" normalizeH="0" baseline="3000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th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  December 2023 (Sunday)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</a:rPr>
              <a:t>, IIIT-Delhi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41" y="858544"/>
            <a:ext cx="8229595" cy="462914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" name="TextBox 1"/>
          <p:cNvSpPr txBox="1"/>
          <p:nvPr/>
        </p:nvSpPr>
        <p:spPr>
          <a:xfrm rot="21213174">
            <a:off x="164322" y="1804708"/>
            <a:ext cx="8410574" cy="307777"/>
          </a:xfrm>
          <a:prstGeom prst="rect">
            <a:avLst/>
          </a:prstGeom>
          <a:gradFill flip="none" rotWithShape="1">
            <a:gsLst>
              <a:gs pos="0">
                <a:srgbClr val="E46C0A"/>
              </a:gs>
              <a:gs pos="26000">
                <a:srgbClr val="E46C0A"/>
              </a:gs>
              <a:gs pos="42000">
                <a:srgbClr val="FF9999"/>
              </a:gs>
              <a:gs pos="100000">
                <a:schemeClr val="bg1">
                  <a:alpha val="0"/>
                </a:schemeClr>
              </a:gs>
              <a:gs pos="56000">
                <a:srgbClr val="FF9999"/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10th  December 2023 (Sunday), IIIT-Delhi</a:t>
            </a:r>
          </a:p>
        </p:txBody>
      </p:sp>
    </p:spTree>
    <p:extLst>
      <p:ext uri="{BB962C8B-B14F-4D97-AF65-F5344CB8AC3E}">
        <p14:creationId xmlns:p14="http://schemas.microsoft.com/office/powerpoint/2010/main" val="2151751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23797" y="6223000"/>
            <a:ext cx="3520204" cy="36933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Next Edition in March 2024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, IIIT-Delhi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45" y="933055"/>
            <a:ext cx="8254869" cy="4643363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8282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439" y="28416"/>
            <a:ext cx="914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Computation — Creativity — Artificial Intelligence</a:t>
            </a:r>
            <a:endParaRPr kumimoji="0" lang="en-US" sz="3200" b="1" i="0" u="none" strike="noStrike" kern="1200" cap="none" spc="0" normalizeH="0" baseline="0" noProof="0" dirty="0">
              <a:ln w="10160">
                <a:solidFill>
                  <a:srgbClr val="70AD47">
                    <a:lumMod val="50000"/>
                  </a:srgbClr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965319" y="672107"/>
            <a:ext cx="7645281" cy="5990142"/>
            <a:chOff x="660519" y="428267"/>
            <a:chExt cx="7645281" cy="5990142"/>
          </a:xfrm>
        </p:grpSpPr>
        <p:graphicFrame>
          <p:nvGraphicFramePr>
            <p:cNvPr id="7" name="Diagram 6"/>
            <p:cNvGraphicFramePr/>
            <p:nvPr>
              <p:extLst/>
            </p:nvPr>
          </p:nvGraphicFramePr>
          <p:xfrm>
            <a:off x="3960843" y="428267"/>
            <a:ext cx="4344957" cy="59901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0" b="99889" l="10000" r="90000">
                          <a14:foregroundMark x1="40250" y1="78333" x2="47250" y2="82111"/>
                          <a14:foregroundMark x1="60917" y1="76889" x2="47417" y2="82111"/>
                          <a14:foregroundMark x1="58167" y1="79889" x2="46417" y2="87667"/>
                          <a14:foregroundMark x1="44917" y1="90667" x2="54750" y2="97444"/>
                          <a14:foregroundMark x1="40167" y1="93667" x2="45500" y2="91667"/>
                          <a14:foregroundMark x1="40000" y1="90778" x2="42583" y2="89778"/>
                          <a14:foregroundMark x1="42917" y1="96222" x2="44750" y2="945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445" r="22944"/>
            <a:stretch/>
          </p:blipFill>
          <p:spPr>
            <a:xfrm>
              <a:off x="660519" y="1101778"/>
              <a:ext cx="3380880" cy="464312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397278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88" b="97512" l="15697" r="84127">
                        <a14:foregroundMark x1="45150" y1="13184" x2="73898" y2="66169"/>
                        <a14:foregroundMark x1="46561" y1="69652" x2="73545" y2="9950"/>
                        <a14:foregroundMark x1="59436" y1="10697" x2="64198" y2="78358"/>
                        <a14:foregroundMark x1="48854" y1="14179" x2="71076" y2="7463"/>
                        <a14:foregroundMark x1="72310" y1="17164" x2="77601" y2="30100"/>
                        <a14:foregroundMark x1="73898" y1="16169" x2="80423" y2="30348"/>
                        <a14:foregroundMark x1="49206" y1="32090" x2="44092" y2="60448"/>
                        <a14:foregroundMark x1="56437" y1="56716" x2="55026" y2="82338"/>
                        <a14:foregroundMark x1="17813" y1="55721" x2="38095" y2="78109"/>
                        <a14:foregroundMark x1="27513" y1="52985" x2="30688" y2="65174"/>
                        <a14:foregroundMark x1="32451" y1="58209" x2="36332" y2="61940"/>
                        <a14:foregroundMark x1="23633" y1="49751" x2="22575" y2="59950"/>
                        <a14:foregroundMark x1="17813" y1="57214" x2="31746" y2="88806"/>
                        <a14:foregroundMark x1="20282" y1="95274" x2="23810" y2="89303"/>
                        <a14:foregroundMark x1="31041" y1="93284" x2="33157" y2="87313"/>
                        <a14:foregroundMark x1="37919" y1="64428" x2="38448" y2="75622"/>
                        <a14:foregroundMark x1="36684" y1="83085" x2="41446" y2="81592"/>
                        <a14:foregroundMark x1="41270" y1="82587" x2="46384" y2="87562"/>
                        <a14:foregroundMark x1="77425" y1="69900" x2="77425" y2="69900"/>
                        <a14:foregroundMark x1="70194" y1="39801" x2="72134" y2="53234"/>
                        <a14:foregroundMark x1="73192" y1="33831" x2="75485" y2="29602"/>
                        <a14:backgroundMark x1="20635" y1="57711" x2="21517" y2="62687"/>
                        <a14:backgroundMark x1="19577" y1="57214" x2="20282" y2="59453"/>
                        <a14:backgroundMark x1="20282" y1="57711" x2="20459" y2="59204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2540" r="15646" b="2767"/>
          <a:stretch/>
        </p:blipFill>
        <p:spPr>
          <a:xfrm>
            <a:off x="5607603" y="685800"/>
            <a:ext cx="1608406" cy="15817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974980" y="3797126"/>
            <a:ext cx="1975056" cy="176141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718" y="2047458"/>
            <a:ext cx="7650081" cy="182880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en-US" dirty="0">
                <a:solidFill>
                  <a:schemeClr val="bg1"/>
                </a:solidFill>
                <a:latin typeface="Century" pitchFamily="18" charset="0"/>
              </a:rPr>
              <a:t>The discovery of a new </a:t>
            </a:r>
            <a:r>
              <a:rPr lang="en-US" sz="3600" b="1" dirty="0">
                <a:solidFill>
                  <a:schemeClr val="bg1"/>
                </a:solidFill>
                <a:latin typeface="Century" pitchFamily="18" charset="0"/>
              </a:rPr>
              <a:t>dish</a:t>
            </a:r>
            <a:r>
              <a:rPr lang="en-US" sz="3600" dirty="0">
                <a:solidFill>
                  <a:schemeClr val="bg1"/>
                </a:solidFill>
                <a:latin typeface="Century" pitchFamily="18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Century" pitchFamily="18" charset="0"/>
              </a:rPr>
              <a:t>confers more happiness on humanity, than the discovery of a new </a:t>
            </a:r>
            <a:r>
              <a:rPr lang="en-US" sz="3600" b="1" dirty="0">
                <a:solidFill>
                  <a:schemeClr val="bg1"/>
                </a:solidFill>
                <a:latin typeface="Century" pitchFamily="18" charset="0"/>
              </a:rPr>
              <a:t>star</a:t>
            </a:r>
            <a:r>
              <a:rPr lang="en-US" dirty="0" smtClean="0">
                <a:solidFill>
                  <a:schemeClr val="bg1"/>
                </a:solidFill>
                <a:latin typeface="Century" pitchFamily="18" charset="0"/>
              </a:rPr>
              <a:t>.</a:t>
            </a:r>
            <a:endParaRPr lang="en-US" dirty="0">
              <a:solidFill>
                <a:schemeClr val="bg1"/>
              </a:solidFill>
              <a:latin typeface="Century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96765" y="5479407"/>
            <a:ext cx="46092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Jean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Anthelme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 Brillat-Savarin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58681" y="1219200"/>
            <a:ext cx="96051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539452" y="2809487"/>
            <a:ext cx="96051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2828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2F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64" t="24459" r="4383" b="4484"/>
          <a:stretch/>
        </p:blipFill>
        <p:spPr>
          <a:xfrm>
            <a:off x="-29882" y="-29882"/>
            <a:ext cx="9155954" cy="68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344419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We are scouting for </a:t>
            </a: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Ph.D. research scholars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 research interns, and project students.</a:t>
            </a:r>
            <a:endParaRPr kumimoji="0" lang="en-IN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017" y="1817676"/>
            <a:ext cx="9144000" cy="64633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Computer Science | Machine Learning | Natural Language Processing | Deep Learning Computer Vision | Game Design | Android App Development | Entrepreneurship 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6" name="Picture 2" descr="Simulacrum: A sinister version of Dormmamu – Midtable Crisis Protoco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746" y="2319089"/>
            <a:ext cx="10072131" cy="45389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0" y="110690"/>
            <a:ext cx="9144000" cy="892552"/>
            <a:chOff x="0" y="110690"/>
            <a:chExt cx="9144000" cy="892552"/>
          </a:xfrm>
        </p:grpSpPr>
        <p:sp>
          <p:nvSpPr>
            <p:cNvPr id="9" name="TextBox 8"/>
            <p:cNvSpPr txBox="1"/>
            <p:nvPr/>
          </p:nvSpPr>
          <p:spPr>
            <a:xfrm>
              <a:off x="0" y="110690"/>
              <a:ext cx="9144000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2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   Complex Systems Laboratory</a:t>
              </a:r>
              <a:endParaRPr kumimoji="0" lang="en-IN" sz="5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97" y="264956"/>
              <a:ext cx="1192192" cy="600578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4617" y="249557"/>
              <a:ext cx="705526" cy="705526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0476" y="4878641"/>
            <a:ext cx="1895710" cy="189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4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64" y="736143"/>
            <a:ext cx="9144000" cy="4170164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5" name="TextBox 4"/>
          <p:cNvSpPr txBox="1"/>
          <p:nvPr/>
        </p:nvSpPr>
        <p:spPr>
          <a:xfrm rot="21408021">
            <a:off x="753329" y="4851365"/>
            <a:ext cx="7314246" cy="738664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0" u="none" strike="noStrike" kern="1200" cap="none" spc="0" normalizeH="0" baseline="0" noProof="0" dirty="0" smtClean="0">
                <a:ln/>
                <a:solidFill>
                  <a:srgbClr val="8064A2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Computational Gastronomy 101</a:t>
            </a:r>
            <a:endParaRPr kumimoji="0" lang="en-IN" sz="4200" b="1" i="0" u="none" strike="noStrike" kern="1200" cap="none" spc="0" normalizeH="0" baseline="0" noProof="0" dirty="0">
              <a:ln/>
              <a:solidFill>
                <a:srgbClr val="8064A2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4069" y="6223000"/>
            <a:ext cx="4029932" cy="369332"/>
          </a:xfrm>
          <a:prstGeom prst="rect">
            <a:avLst/>
          </a:prstGeom>
          <a:solidFill>
            <a:srgbClr val="7030A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Eat Biryani, Think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Biryani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, Code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Biryani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 &lt;/&gt;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049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2977" t="7946" r="13036" b="7589"/>
          <a:stretch/>
        </p:blipFill>
        <p:spPr>
          <a:xfrm>
            <a:off x="1186542" y="484414"/>
            <a:ext cx="6765471" cy="5148943"/>
          </a:xfrm>
          <a:prstGeom prst="roundRect">
            <a:avLst>
              <a:gd name="adj" fmla="val 525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80504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903444" y="443507"/>
            <a:ext cx="7244020" cy="5990142"/>
            <a:chOff x="432561" y="339479"/>
            <a:chExt cx="7244020" cy="5990142"/>
          </a:xfrm>
        </p:grpSpPr>
        <p:graphicFrame>
          <p:nvGraphicFramePr>
            <p:cNvPr id="4" name="Diagram 3"/>
            <p:cNvGraphicFramePr/>
            <p:nvPr>
              <p:extLst/>
            </p:nvPr>
          </p:nvGraphicFramePr>
          <p:xfrm>
            <a:off x="1524000" y="339479"/>
            <a:ext cx="6152581" cy="5990142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2561" y="2998339"/>
              <a:ext cx="1768569" cy="67242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6087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32D0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6166757" y="6223000"/>
            <a:ext cx="2977244" cy="369332"/>
          </a:xfrm>
          <a:prstGeom prst="rect">
            <a:avLst/>
          </a:prstGeom>
          <a:solidFill>
            <a:srgbClr val="EB5113"/>
          </a:solidFill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The Hindu (26 October 2023)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1026" name="Picture 2" descr="The Hindu Group bags four awards at the WAN-IFRA South Asian Digital Media  Awards 202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1" b="35469"/>
          <a:stretch/>
        </p:blipFill>
        <p:spPr bwMode="auto">
          <a:xfrm>
            <a:off x="7581900" y="5708706"/>
            <a:ext cx="1562101" cy="514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98" y="344704"/>
            <a:ext cx="5308458" cy="6193748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18745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26" r="19078" b="33730"/>
          <a:stretch/>
        </p:blipFill>
        <p:spPr>
          <a:xfrm>
            <a:off x="3177537" y="0"/>
            <a:ext cx="3236646" cy="32918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4" t="15953" r="1" b="33255"/>
          <a:stretch/>
        </p:blipFill>
        <p:spPr>
          <a:xfrm>
            <a:off x="6401600" y="-4724"/>
            <a:ext cx="2742400" cy="32686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291840" cy="329184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/>
          <a:srcRect r="3167" b="8825"/>
          <a:stretch/>
        </p:blipFill>
        <p:spPr>
          <a:xfrm>
            <a:off x="1" y="4657159"/>
            <a:ext cx="9150350" cy="1400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7"/>
          <a:srcRect t="4663" b="12159"/>
          <a:stretch/>
        </p:blipFill>
        <p:spPr>
          <a:xfrm>
            <a:off x="0" y="3263900"/>
            <a:ext cx="9163082" cy="1435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8"/>
          <a:srcRect t="1951" b="50000"/>
          <a:stretch/>
        </p:blipFill>
        <p:spPr>
          <a:xfrm>
            <a:off x="0" y="6057901"/>
            <a:ext cx="9187468" cy="80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2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3200" y="2347137"/>
            <a:ext cx="5265084" cy="258169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Century" pitchFamily="18" charset="0"/>
              </a:rPr>
              <a:t>What was first a </a:t>
            </a:r>
            <a:r>
              <a:rPr lang="en-US" dirty="0" smtClean="0">
                <a:solidFill>
                  <a:srgbClr val="FFC000"/>
                </a:solidFill>
                <a:latin typeface="Century" pitchFamily="18" charset="0"/>
              </a:rPr>
              <a:t>lens,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Century" pitchFamily="18" charset="0"/>
              </a:rPr>
              <a:t>and then a </a:t>
            </a:r>
            <a:r>
              <a:rPr lang="en-US" dirty="0" smtClean="0">
                <a:solidFill>
                  <a:srgbClr val="FFC000"/>
                </a:solidFill>
                <a:latin typeface="Century" pitchFamily="18" charset="0"/>
              </a:rPr>
              <a:t>lever,</a:t>
            </a:r>
            <a:endParaRPr lang="en-US" dirty="0">
              <a:solidFill>
                <a:srgbClr val="FFC000"/>
              </a:solidFill>
              <a:latin typeface="Century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Century" pitchFamily="18" charset="0"/>
              </a:rPr>
              <a:t>has now become a </a:t>
            </a:r>
            <a:r>
              <a:rPr lang="en-US" dirty="0" smtClean="0">
                <a:solidFill>
                  <a:srgbClr val="FFC000"/>
                </a:solidFill>
                <a:latin typeface="Century" pitchFamily="18" charset="0"/>
              </a:rPr>
              <a:t>vision</a:t>
            </a:r>
          </a:p>
          <a:p>
            <a:pPr marL="0" indent="0" algn="just">
              <a:buNone/>
            </a:pPr>
            <a:r>
              <a:rPr lang="en-US" dirty="0" smtClean="0">
                <a:solidFill>
                  <a:schemeClr val="bg1"/>
                </a:solidFill>
                <a:latin typeface="Century" pitchFamily="18" charset="0"/>
              </a:rPr>
              <a:t>for </a:t>
            </a:r>
            <a:r>
              <a:rPr lang="en-US" b="1" dirty="0" smtClean="0">
                <a:solidFill>
                  <a:srgbClr val="FFC000"/>
                </a:solidFill>
                <a:latin typeface="Century" pitchFamily="18" charset="0"/>
              </a:rPr>
              <a:t>the future of food</a:t>
            </a:r>
            <a:r>
              <a:rPr lang="en-US" dirty="0" smtClean="0">
                <a:solidFill>
                  <a:srgbClr val="FFC000"/>
                </a:solidFill>
                <a:latin typeface="Century" pitchFamily="18" charset="0"/>
              </a:rPr>
              <a:t>!</a:t>
            </a:r>
            <a:endParaRPr lang="en-US" dirty="0">
              <a:solidFill>
                <a:srgbClr val="FFC000"/>
              </a:solidFill>
              <a:latin typeface="Century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18025" y="1608922"/>
            <a:ext cx="96051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348705" y="3867001"/>
            <a:ext cx="960519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Rounded MT Bold" pitchFamily="34" charset="0"/>
                <a:ea typeface="+mn-ea"/>
                <a:cs typeface="+mn-cs"/>
              </a:rPr>
              <a:t>”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" b="99259" l="278" r="100000">
                        <a14:foregroundMark x1="38889" y1="26741" x2="49944" y2="20296"/>
                      </a14:backgroundRemoval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76" b="28946"/>
          <a:stretch/>
        </p:blipFill>
        <p:spPr>
          <a:xfrm>
            <a:off x="1" y="6269318"/>
            <a:ext cx="9203764" cy="113552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975" y="179281"/>
            <a:ext cx="9143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" pitchFamily="18" charset="0"/>
                <a:ea typeface="+mn-ea"/>
                <a:cs typeface="+mn-cs"/>
              </a:rPr>
              <a:t>Computational Gastronomy</a:t>
            </a:r>
            <a:endParaRPr kumimoji="0" lang="en-I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22" b="99259" l="278" r="100000">
                        <a14:foregroundMark x1="38889" y1="26741" x2="49944" y2="20296"/>
                      </a14:backgroundRemoval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776" b="28946"/>
          <a:stretch/>
        </p:blipFill>
        <p:spPr>
          <a:xfrm flipV="1">
            <a:off x="1" y="460187"/>
            <a:ext cx="9203764" cy="6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06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339" y="627320"/>
            <a:ext cx="7485321" cy="561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2949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2D3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/>
          <p:cNvSpPr/>
          <p:nvPr/>
        </p:nvSpPr>
        <p:spPr>
          <a:xfrm>
            <a:off x="0" y="0"/>
            <a:ext cx="9143999" cy="2479874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473269" y="3040929"/>
            <a:ext cx="3930198" cy="2073417"/>
            <a:chOff x="112468" y="6047456"/>
            <a:chExt cx="3930198" cy="2073417"/>
          </a:xfrm>
        </p:grpSpPr>
        <p:sp>
          <p:nvSpPr>
            <p:cNvPr id="29" name="Rounded Rectangle 28"/>
            <p:cNvSpPr/>
            <p:nvPr/>
          </p:nvSpPr>
          <p:spPr>
            <a:xfrm>
              <a:off x="175394" y="6047456"/>
              <a:ext cx="3867272" cy="2073417"/>
            </a:xfrm>
            <a:prstGeom prst="roundRect">
              <a:avLst/>
            </a:prstGeom>
            <a:solidFill>
              <a:schemeClr val="bg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12468" y="6257842"/>
              <a:ext cx="1623148" cy="1621214"/>
              <a:chOff x="223124" y="6257842"/>
              <a:chExt cx="1623148" cy="1621214"/>
            </a:xfrm>
          </p:grpSpPr>
          <p:pic>
            <p:nvPicPr>
              <p:cNvPr id="37" name="Picture 36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colorTemperature colorTemp="47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3124" y="6257842"/>
                <a:ext cx="1623148" cy="1467326"/>
              </a:xfrm>
              <a:prstGeom prst="rect">
                <a:avLst/>
              </a:prstGeom>
            </p:spPr>
          </p:pic>
          <p:sp>
            <p:nvSpPr>
              <p:cNvPr id="38" name="TextBox 37"/>
              <p:cNvSpPr txBox="1"/>
              <p:nvPr/>
            </p:nvSpPr>
            <p:spPr>
              <a:xfrm>
                <a:off x="392273" y="7540502"/>
                <a:ext cx="12379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Applications</a:t>
                </a: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2750792" y="6513162"/>
              <a:ext cx="1251477" cy="1365894"/>
              <a:chOff x="2710024" y="6513162"/>
              <a:chExt cx="1251477" cy="1365894"/>
            </a:xfrm>
          </p:grpSpPr>
          <p:pic>
            <p:nvPicPr>
              <p:cNvPr id="35" name="Picture 34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5B9BD5">
                    <a:shade val="45000"/>
                    <a:satMod val="135000"/>
                  </a:srgb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10024" y="6513162"/>
                <a:ext cx="1251477" cy="957785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2872079" y="7540502"/>
                <a:ext cx="893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Industry</a:t>
                </a: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1587094" y="6991505"/>
              <a:ext cx="1100772" cy="208701"/>
              <a:chOff x="1525942" y="1707460"/>
              <a:chExt cx="1100772" cy="208701"/>
            </a:xfrm>
          </p:grpSpPr>
          <p:cxnSp>
            <p:nvCxnSpPr>
              <p:cNvPr id="33" name="Straight Arrow Connector 32"/>
              <p:cNvCxnSpPr/>
              <p:nvPr/>
            </p:nvCxnSpPr>
            <p:spPr>
              <a:xfrm>
                <a:off x="1566710" y="1916161"/>
                <a:ext cx="1060004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5B9BD5">
                    <a:lumMod val="75000"/>
                  </a:srgbClr>
                </a:solidFill>
                <a:prstDash val="solid"/>
                <a:miter lim="800000"/>
                <a:tailEnd type="triangle"/>
              </a:ln>
              <a:effectLst/>
            </p:spPr>
          </p:cxnSp>
          <p:cxnSp>
            <p:nvCxnSpPr>
              <p:cNvPr id="34" name="Straight Arrow Connector 33"/>
              <p:cNvCxnSpPr/>
              <p:nvPr/>
            </p:nvCxnSpPr>
            <p:spPr>
              <a:xfrm>
                <a:off x="1525942" y="1707460"/>
                <a:ext cx="1060004" cy="0"/>
              </a:xfrm>
              <a:prstGeom prst="straightConnector1">
                <a:avLst/>
              </a:prstGeom>
              <a:noFill/>
              <a:ln w="50800" cap="flat" cmpd="sng" algn="ctr">
                <a:solidFill>
                  <a:srgbClr val="5B9BD5">
                    <a:lumMod val="75000"/>
                  </a:srgbClr>
                </a:solidFill>
                <a:prstDash val="solid"/>
                <a:miter lim="800000"/>
                <a:headEnd type="triangle"/>
                <a:tailEnd type="none"/>
              </a:ln>
              <a:effectLst/>
            </p:spPr>
          </p:cxnSp>
        </p:grpSp>
      </p:grpSp>
      <p:grpSp>
        <p:nvGrpSpPr>
          <p:cNvPr id="40" name="Group 39"/>
          <p:cNvGrpSpPr/>
          <p:nvPr/>
        </p:nvGrpSpPr>
        <p:grpSpPr>
          <a:xfrm>
            <a:off x="2504732" y="5505456"/>
            <a:ext cx="3867272" cy="1206586"/>
            <a:chOff x="178797" y="7707445"/>
            <a:chExt cx="3867272" cy="1206586"/>
          </a:xfrm>
        </p:grpSpPr>
        <p:sp>
          <p:nvSpPr>
            <p:cNvPr id="41" name="Rounded Rectangle 40"/>
            <p:cNvSpPr/>
            <p:nvPr/>
          </p:nvSpPr>
          <p:spPr>
            <a:xfrm>
              <a:off x="178797" y="7707445"/>
              <a:ext cx="3867272" cy="1206586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0196" y="7869270"/>
              <a:ext cx="708602" cy="704359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78" t="7761" r="9867" b="10997"/>
            <a:stretch/>
          </p:blipFill>
          <p:spPr>
            <a:xfrm>
              <a:off x="1733645" y="7882839"/>
              <a:ext cx="732194" cy="727604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619"/>
            <a:stretch/>
          </p:blipFill>
          <p:spPr>
            <a:xfrm>
              <a:off x="3092349" y="7904425"/>
              <a:ext cx="596781" cy="684432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453909" y="8504287"/>
              <a:ext cx="9348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Innovate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725854" y="8511339"/>
              <a:ext cx="7745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Impact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991397" y="8510277"/>
              <a:ext cx="7658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F497D">
                      <a:lumMod val="50000"/>
                    </a:srgb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Inspire</a:t>
              </a: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399608" y="201838"/>
            <a:ext cx="8344823" cy="2083994"/>
            <a:chOff x="348809" y="201838"/>
            <a:chExt cx="8344823" cy="2083994"/>
          </a:xfrm>
        </p:grpSpPr>
        <p:grpSp>
          <p:nvGrpSpPr>
            <p:cNvPr id="4" name="Group 3"/>
            <p:cNvGrpSpPr/>
            <p:nvPr/>
          </p:nvGrpSpPr>
          <p:grpSpPr>
            <a:xfrm>
              <a:off x="348809" y="212415"/>
              <a:ext cx="3867272" cy="2073417"/>
              <a:chOff x="232969" y="856158"/>
              <a:chExt cx="3867272" cy="2073417"/>
            </a:xfrm>
          </p:grpSpPr>
          <p:sp>
            <p:nvSpPr>
              <p:cNvPr id="5" name="Rounded Rectangle 4"/>
              <p:cNvSpPr/>
              <p:nvPr/>
            </p:nvSpPr>
            <p:spPr>
              <a:xfrm>
                <a:off x="232969" y="856158"/>
                <a:ext cx="3867272" cy="2073417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6" name="Group 5"/>
              <p:cNvGrpSpPr/>
              <p:nvPr/>
            </p:nvGrpSpPr>
            <p:grpSpPr>
              <a:xfrm>
                <a:off x="409311" y="927596"/>
                <a:ext cx="1029267" cy="1767926"/>
                <a:chOff x="409311" y="927596"/>
                <a:chExt cx="1029267" cy="1767926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09311" y="927596"/>
                  <a:ext cx="1029267" cy="1469328"/>
                  <a:chOff x="409311" y="927596"/>
                  <a:chExt cx="1029267" cy="1469328"/>
                </a:xfrm>
              </p:grpSpPr>
              <p:pic>
                <p:nvPicPr>
                  <p:cNvPr id="15" name="Picture 14"/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duotone>
                      <a:srgbClr val="5B9BD5">
                        <a:shade val="45000"/>
                        <a:satMod val="135000"/>
                      </a:srgbClr>
                      <a:prstClr val="white"/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9311" y="1367657"/>
                    <a:ext cx="1029267" cy="1029267"/>
                  </a:xfrm>
                  <a:prstGeom prst="rect">
                    <a:avLst/>
                  </a:prstGeom>
                </p:spPr>
              </p:pic>
              <p:pic>
                <p:nvPicPr>
                  <p:cNvPr id="16" name="Picture 15"/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5371" y="927596"/>
                    <a:ext cx="755512" cy="75098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4" name="TextBox 13"/>
                <p:cNvSpPr txBox="1"/>
                <p:nvPr/>
              </p:nvSpPr>
              <p:spPr>
                <a:xfrm>
                  <a:off x="485506" y="2356968"/>
                  <a:ext cx="892873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>
                          <a:lumMod val="50000"/>
                        </a:srgb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Ideation</a:t>
                  </a:r>
                  <a:endPara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" name="Group 6"/>
              <p:cNvGrpSpPr/>
              <p:nvPr/>
            </p:nvGrpSpPr>
            <p:grpSpPr>
              <a:xfrm>
                <a:off x="2632539" y="1228700"/>
                <a:ext cx="1351215" cy="1460998"/>
                <a:chOff x="2632539" y="1234524"/>
                <a:chExt cx="1351215" cy="1460998"/>
              </a:xfrm>
            </p:grpSpPr>
            <p:pic>
              <p:nvPicPr>
                <p:cNvPr id="11" name="Picture 10"/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524" r="12972"/>
                <a:stretch/>
              </p:blipFill>
              <p:spPr>
                <a:xfrm>
                  <a:off x="2632539" y="1234524"/>
                  <a:ext cx="1351215" cy="1122444"/>
                </a:xfrm>
                <a:prstGeom prst="rect">
                  <a:avLst/>
                </a:prstGeom>
              </p:spPr>
            </p:pic>
            <p:sp>
              <p:nvSpPr>
                <p:cNvPr id="12" name="TextBox 11"/>
                <p:cNvSpPr txBox="1"/>
                <p:nvPr/>
              </p:nvSpPr>
              <p:spPr>
                <a:xfrm>
                  <a:off x="2770697" y="2356968"/>
                  <a:ext cx="944490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>
                          <a:lumMod val="50000"/>
                        </a:srgb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Teaching</a:t>
                  </a:r>
                  <a:endPara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F497D">
                        <a:lumMod val="50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8" name="Group 7"/>
              <p:cNvGrpSpPr/>
              <p:nvPr/>
            </p:nvGrpSpPr>
            <p:grpSpPr>
              <a:xfrm>
                <a:off x="1525942" y="1707460"/>
                <a:ext cx="1100772" cy="208701"/>
                <a:chOff x="1525942" y="1707460"/>
                <a:chExt cx="1100772" cy="208701"/>
              </a:xfrm>
            </p:grpSpPr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1566710" y="1916161"/>
                  <a:ext cx="1060004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10" name="Straight Arrow Connector 9"/>
                <p:cNvCxnSpPr/>
                <p:nvPr/>
              </p:nvCxnSpPr>
              <p:spPr>
                <a:xfrm>
                  <a:off x="1525942" y="1707460"/>
                  <a:ext cx="1060004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</p:grpSp>
        </p:grpSp>
        <p:grpSp>
          <p:nvGrpSpPr>
            <p:cNvPr id="17" name="Group 16"/>
            <p:cNvGrpSpPr/>
            <p:nvPr/>
          </p:nvGrpSpPr>
          <p:grpSpPr>
            <a:xfrm>
              <a:off x="4826360" y="201838"/>
              <a:ext cx="3867272" cy="2073417"/>
              <a:chOff x="153770" y="3419768"/>
              <a:chExt cx="3867272" cy="2073417"/>
            </a:xfrm>
          </p:grpSpPr>
          <p:sp>
            <p:nvSpPr>
              <p:cNvPr id="18" name="Rounded Rectangle 17"/>
              <p:cNvSpPr/>
              <p:nvPr/>
            </p:nvSpPr>
            <p:spPr>
              <a:xfrm>
                <a:off x="153770" y="3419768"/>
                <a:ext cx="3867272" cy="2073417"/>
              </a:xfrm>
              <a:prstGeom prst="roundRect">
                <a:avLst/>
              </a:prstGeom>
              <a:solidFill>
                <a:schemeClr val="bg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9" name="Group 18"/>
              <p:cNvGrpSpPr/>
              <p:nvPr/>
            </p:nvGrpSpPr>
            <p:grpSpPr>
              <a:xfrm>
                <a:off x="159058" y="3831551"/>
                <a:ext cx="1611500" cy="1393510"/>
                <a:chOff x="141586" y="3831551"/>
                <a:chExt cx="1611500" cy="1393510"/>
              </a:xfrm>
            </p:grpSpPr>
            <p:pic>
              <p:nvPicPr>
                <p:cNvPr id="26" name="Picture 25"/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0280" b="21000"/>
                <a:stretch/>
              </p:blipFill>
              <p:spPr>
                <a:xfrm>
                  <a:off x="141586" y="3831551"/>
                  <a:ext cx="1611500" cy="1014187"/>
                </a:xfrm>
                <a:prstGeom prst="rect">
                  <a:avLst/>
                </a:prstGeom>
              </p:spPr>
            </p:pic>
            <p:sp>
              <p:nvSpPr>
                <p:cNvPr id="27" name="TextBox 26"/>
                <p:cNvSpPr txBox="1"/>
                <p:nvPr/>
              </p:nvSpPr>
              <p:spPr>
                <a:xfrm>
                  <a:off x="259919" y="4886507"/>
                  <a:ext cx="1350947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>
                          <a:lumMod val="50000"/>
                        </a:srgb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Big Questions</a:t>
                  </a:r>
                </a:p>
              </p:txBody>
            </p:sp>
          </p:grpSp>
          <p:grpSp>
            <p:nvGrpSpPr>
              <p:cNvPr id="20" name="Group 19"/>
              <p:cNvGrpSpPr/>
              <p:nvPr/>
            </p:nvGrpSpPr>
            <p:grpSpPr>
              <a:xfrm>
                <a:off x="2769927" y="3689670"/>
                <a:ext cx="1146326" cy="1535391"/>
                <a:chOff x="2734983" y="3689670"/>
                <a:chExt cx="1146326" cy="1535391"/>
              </a:xfrm>
            </p:grpSpPr>
            <p:pic>
              <p:nvPicPr>
                <p:cNvPr id="24" name="Picture 23"/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34983" y="3689670"/>
                  <a:ext cx="1146326" cy="1156068"/>
                </a:xfrm>
                <a:prstGeom prst="rect">
                  <a:avLst/>
                </a:prstGeom>
              </p:spPr>
            </p:pic>
            <p:sp>
              <p:nvSpPr>
                <p:cNvPr id="25" name="TextBox 24"/>
                <p:cNvSpPr txBox="1"/>
                <p:nvPr/>
              </p:nvSpPr>
              <p:spPr>
                <a:xfrm>
                  <a:off x="2831162" y="4886507"/>
                  <a:ext cx="823559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1" i="0" u="none" strike="noStrike" kern="0" cap="none" spc="0" normalizeH="0" baseline="0" noProof="0" dirty="0" smtClean="0">
                      <a:ln>
                        <a:noFill/>
                      </a:ln>
                      <a:solidFill>
                        <a:srgbClr val="1F497D">
                          <a:lumMod val="50000"/>
                        </a:srgb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Explore</a:t>
                  </a:r>
                </a:p>
              </p:txBody>
            </p:sp>
          </p:grpSp>
          <p:grpSp>
            <p:nvGrpSpPr>
              <p:cNvPr id="21" name="Group 20"/>
              <p:cNvGrpSpPr/>
              <p:nvPr/>
            </p:nvGrpSpPr>
            <p:grpSpPr>
              <a:xfrm>
                <a:off x="1566710" y="4281155"/>
                <a:ext cx="1100772" cy="208701"/>
                <a:chOff x="1525942" y="1707460"/>
                <a:chExt cx="1100772" cy="208701"/>
              </a:xfrm>
            </p:grpSpPr>
            <p:cxnSp>
              <p:nvCxnSpPr>
                <p:cNvPr id="22" name="Straight Arrow Connector 21"/>
                <p:cNvCxnSpPr/>
                <p:nvPr/>
              </p:nvCxnSpPr>
              <p:spPr>
                <a:xfrm>
                  <a:off x="1566710" y="1916161"/>
                  <a:ext cx="1060004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  <a:tailEnd type="triangle"/>
                </a:ln>
                <a:effectLst/>
              </p:spPr>
            </p:cxnSp>
            <p:cxnSp>
              <p:nvCxnSpPr>
                <p:cNvPr id="23" name="Straight Arrow Connector 22"/>
                <p:cNvCxnSpPr/>
                <p:nvPr/>
              </p:nvCxnSpPr>
              <p:spPr>
                <a:xfrm>
                  <a:off x="1525942" y="1707460"/>
                  <a:ext cx="1060004" cy="0"/>
                </a:xfrm>
                <a:prstGeom prst="straightConnector1">
                  <a:avLst/>
                </a:prstGeom>
                <a:noFill/>
                <a:ln w="50800" cap="flat" cmpd="sng" algn="ctr">
                  <a:solidFill>
                    <a:srgbClr val="5B9BD5">
                      <a:lumMod val="75000"/>
                    </a:srgbClr>
                  </a:solidFill>
                  <a:prstDash val="solid"/>
                  <a:miter lim="800000"/>
                  <a:headEnd type="triangle"/>
                  <a:tailEnd type="none"/>
                </a:ln>
                <a:effectLst/>
              </p:spPr>
            </p:cxnSp>
          </p:grpSp>
        </p:grpSp>
        <p:cxnSp>
          <p:nvCxnSpPr>
            <p:cNvPr id="50" name="Straight Connector 49"/>
            <p:cNvCxnSpPr>
              <a:stCxn id="5" idx="3"/>
            </p:cNvCxnSpPr>
            <p:nvPr/>
          </p:nvCxnSpPr>
          <p:spPr>
            <a:xfrm flipV="1">
              <a:off x="4216081" y="1249123"/>
              <a:ext cx="610279" cy="1"/>
            </a:xfrm>
            <a:prstGeom prst="line">
              <a:avLst/>
            </a:prstGeom>
            <a:ln w="38100" cap="rnd">
              <a:solidFill>
                <a:schemeClr val="accent1">
                  <a:lumMod val="60000"/>
                  <a:lumOff val="40000"/>
                </a:schemeClr>
              </a:solidFill>
              <a:headEnd type="oval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Down Arrow 50"/>
          <p:cNvSpPr/>
          <p:nvPr/>
        </p:nvSpPr>
        <p:spPr>
          <a:xfrm>
            <a:off x="4185898" y="2453690"/>
            <a:ext cx="691261" cy="580174"/>
          </a:xfrm>
          <a:prstGeom prst="downArrow">
            <a:avLst/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Down Arrow 52"/>
          <p:cNvSpPr/>
          <p:nvPr/>
        </p:nvSpPr>
        <p:spPr>
          <a:xfrm>
            <a:off x="4166867" y="5129042"/>
            <a:ext cx="691261" cy="376414"/>
          </a:xfrm>
          <a:prstGeom prst="downArrow">
            <a:avLst>
              <a:gd name="adj1" fmla="val 50000"/>
              <a:gd name="adj2" fmla="val 45344"/>
            </a:avLst>
          </a:prstGeom>
          <a:solidFill>
            <a:srgbClr val="3760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7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71000">
              <a:srgbClr val="81B2DF"/>
            </a:gs>
            <a:gs pos="41000">
              <a:schemeClr val="accent1">
                <a:lumMod val="0"/>
                <a:lumOff val="100000"/>
              </a:schemeClr>
            </a:gs>
            <a:gs pos="100000">
              <a:schemeClr val="accent1">
                <a:lumMod val="10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0" y="601704"/>
            <a:ext cx="9144000" cy="6028091"/>
            <a:chOff x="845940" y="1677191"/>
            <a:chExt cx="7440531" cy="4838896"/>
          </a:xfrm>
        </p:grpSpPr>
        <p:grpSp>
          <p:nvGrpSpPr>
            <p:cNvPr id="2" name="Group 1"/>
            <p:cNvGrpSpPr/>
            <p:nvPr/>
          </p:nvGrpSpPr>
          <p:grpSpPr>
            <a:xfrm>
              <a:off x="845940" y="1677191"/>
              <a:ext cx="7440531" cy="4838896"/>
              <a:chOff x="-1" y="885492"/>
              <a:chExt cx="8404617" cy="5577707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390" b="99025" l="9897" r="89909">
                            <a14:backgroundMark x1="27749" y1="88499" x2="28978" y2="93957"/>
                            <a14:backgroundMark x1="34994" y1="96979" x2="40362" y2="977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885492"/>
                <a:ext cx="8404617" cy="557770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773" b="100000" l="2209" r="97661">
                            <a14:foregroundMark x1="76673" y1="28866" x2="59454" y2="51933"/>
                            <a14:foregroundMark x1="75179" y1="66237" x2="39506" y2="36405"/>
                            <a14:foregroundMark x1="18908" y1="43879" x2="27940" y2="81186"/>
                            <a14:foregroundMark x1="57960" y1="71198" x2="39441" y2="93557"/>
                          </a14:backgroundRemoval>
                        </a14:imgEffect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3" t="3840" r="4639" b="1962"/>
              <a:stretch/>
            </p:blipFill>
            <p:spPr>
              <a:xfrm rot="18429246">
                <a:off x="3161568" y="2034953"/>
                <a:ext cx="2227546" cy="2374678"/>
              </a:xfrm>
              <a:prstGeom prst="rect">
                <a:avLst/>
              </a:prstGeom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</p:pic>
        </p:grpSp>
        <p:sp>
          <p:nvSpPr>
            <p:cNvPr id="3" name="TextBox 2"/>
            <p:cNvSpPr txBox="1"/>
            <p:nvPr/>
          </p:nvSpPr>
          <p:spPr>
            <a:xfrm>
              <a:off x="3553004" y="1677191"/>
              <a:ext cx="2177471" cy="71993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Feeding 10 Billion</a:t>
              </a:r>
              <a:endParaRPr kumimoji="0" lang="en-IN" sz="4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7403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1000">
              <a:schemeClr val="accent1"/>
            </a:gs>
            <a:gs pos="0">
              <a:schemeClr val="accent1">
                <a:lumMod val="0"/>
                <a:lumOff val="100000"/>
              </a:schemeClr>
            </a:gs>
            <a:gs pos="30000">
              <a:schemeClr val="accent1">
                <a:lumMod val="0"/>
                <a:lumOff val="100000"/>
              </a:schemeClr>
            </a:gs>
            <a:gs pos="100000">
              <a:schemeClr val="accent1">
                <a:lumMod val="7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-873" y="6280919"/>
            <a:ext cx="9144000" cy="5770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65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1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MAKING FOOD COMPUTABLE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0" y="0"/>
            <a:ext cx="9144000" cy="577081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65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1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opperplate Gothic Bold" panose="020E0705020206020404" pitchFamily="34" charset="0"/>
                <a:ea typeface="+mn-ea"/>
                <a:cs typeface="+mn-cs"/>
              </a:rPr>
              <a:t>MAKING FOOD COMPUTABLE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241509" y="1320057"/>
            <a:ext cx="2090309" cy="3705932"/>
            <a:chOff x="280066" y="296583"/>
            <a:chExt cx="2787079" cy="494124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0066" y="296583"/>
              <a:ext cx="2787079" cy="2711595"/>
            </a:xfrm>
            <a:prstGeom prst="rect">
              <a:avLst/>
            </a:prstGeom>
          </p:spPr>
        </p:pic>
        <p:grpSp>
          <p:nvGrpSpPr>
            <p:cNvPr id="29" name="Group 28"/>
            <p:cNvGrpSpPr/>
            <p:nvPr/>
          </p:nvGrpSpPr>
          <p:grpSpPr>
            <a:xfrm>
              <a:off x="560996" y="3218281"/>
              <a:ext cx="2231900" cy="2019544"/>
              <a:chOff x="560996" y="3218281"/>
              <a:chExt cx="2231900" cy="2019544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560996" y="3736822"/>
                <a:ext cx="2231899" cy="15010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1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  <a:latin typeface="Copperplate Gothic Bold" panose="020E0705020206020404" pitchFamily="34" charset="0"/>
                    <a:ea typeface="+mn-ea"/>
                    <a:cs typeface="Arial" panose="020B0604020202020204" pitchFamily="34" charset="0"/>
                  </a:rPr>
                  <a:t>12—14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1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>
                        <a:lumMod val="75000"/>
                      </a:srgbClr>
                    </a:solidFill>
                    <a:effectLst/>
                    <a:uLnTx/>
                    <a:uFillTx/>
                    <a:latin typeface="Copperplate Gothic Bold" panose="020E0705020206020404" pitchFamily="34" charset="0"/>
                    <a:ea typeface="+mn-ea"/>
                    <a:cs typeface="Arial" panose="020B0604020202020204" pitchFamily="34" charset="0"/>
                  </a:rPr>
                  <a:t> July</a:t>
                </a:r>
              </a:p>
            </p:txBody>
          </p:sp>
          <p:sp>
            <p:nvSpPr>
              <p:cNvPr id="31" name="Round Same Side Corner Rectangle 30"/>
              <p:cNvSpPr/>
              <p:nvPr/>
            </p:nvSpPr>
            <p:spPr>
              <a:xfrm>
                <a:off x="560996" y="3218281"/>
                <a:ext cx="2231900" cy="593085"/>
              </a:xfrm>
              <a:prstGeom prst="round2SameRect">
                <a:avLst>
                  <a:gd name="adj1" fmla="val 35101"/>
                  <a:gd name="adj2" fmla="val 0"/>
                </a:avLst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52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pperplate Gothic Bold" panose="020E0705020206020404" pitchFamily="34" charset="0"/>
                    <a:ea typeface="+mn-ea"/>
                    <a:cs typeface="+mn-cs"/>
                  </a:rPr>
                  <a:t>JAIPUR</a:t>
                </a:r>
              </a:p>
            </p:txBody>
          </p:sp>
        </p:grpSp>
      </p:grpSp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1" b="98535" l="1270" r="100000">
                        <a14:foregroundMark x1="37988" y1="21094" x2="39453" y2="25488"/>
                        <a14:foregroundMark x1="69727" y1="36230" x2="75879" y2="4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83" t="3627" r="5219" b="3861"/>
          <a:stretch/>
        </p:blipFill>
        <p:spPr>
          <a:xfrm>
            <a:off x="4672727" y="1291545"/>
            <a:ext cx="2056089" cy="2115887"/>
          </a:xfrm>
          <a:prstGeom prst="rect">
            <a:avLst/>
          </a:prstGeom>
        </p:spPr>
      </p:pic>
      <p:grpSp>
        <p:nvGrpSpPr>
          <p:cNvPr id="33" name="Group 32"/>
          <p:cNvGrpSpPr/>
          <p:nvPr/>
        </p:nvGrpSpPr>
        <p:grpSpPr>
          <a:xfrm>
            <a:off x="2653577" y="3523915"/>
            <a:ext cx="1673925" cy="1514658"/>
            <a:chOff x="560996" y="3218281"/>
            <a:chExt cx="2231900" cy="2019544"/>
          </a:xfrm>
        </p:grpSpPr>
        <p:sp>
          <p:nvSpPr>
            <p:cNvPr id="34" name="Rectangle 33"/>
            <p:cNvSpPr/>
            <p:nvPr/>
          </p:nvSpPr>
          <p:spPr>
            <a:xfrm>
              <a:off x="560996" y="3736822"/>
              <a:ext cx="2231899" cy="15010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1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Arial" panose="020B0604020202020204" pitchFamily="34" charset="0"/>
                </a:rPr>
                <a:t>16—18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150" b="0" i="0" u="none" strike="noStrike" kern="1200" cap="none" spc="0" normalizeH="0" baseline="0" noProof="0" dirty="0">
                  <a:ln>
                    <a:noFill/>
                  </a:ln>
                  <a:solidFill>
                    <a:srgbClr val="ED7D31">
                      <a:lumMod val="75000"/>
                    </a:srgbClr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Arial" panose="020B0604020202020204" pitchFamily="34" charset="0"/>
                </a:rPr>
                <a:t> July</a:t>
              </a:r>
            </a:p>
          </p:txBody>
        </p:sp>
        <p:sp>
          <p:nvSpPr>
            <p:cNvPr id="35" name="Round Same Side Corner Rectangle 34"/>
            <p:cNvSpPr/>
            <p:nvPr/>
          </p:nvSpPr>
          <p:spPr>
            <a:xfrm>
              <a:off x="560996" y="3218281"/>
              <a:ext cx="2231900" cy="593085"/>
            </a:xfrm>
            <a:prstGeom prst="round2SameRect">
              <a:avLst>
                <a:gd name="adj1" fmla="val 35101"/>
                <a:gd name="adj2" fmla="val 0"/>
              </a:avLst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52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+mn-cs"/>
                </a:rPr>
                <a:t>MUMBAI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58" b="98340" l="2051" r="100000">
                        <a14:foregroundMark x1="40918" y1="19531" x2="39160" y2="25586"/>
                        <a14:foregroundMark x1="28223" y1="50781" x2="34277" y2="52246"/>
                        <a14:foregroundMark x1="73535" y1="36426" x2="69824" y2="444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28" t="5288" r="4970" b="3606"/>
          <a:stretch/>
        </p:blipFill>
        <p:spPr>
          <a:xfrm>
            <a:off x="2439026" y="1292505"/>
            <a:ext cx="2103024" cy="2117045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863810" y="3565011"/>
            <a:ext cx="1673925" cy="1514658"/>
            <a:chOff x="560996" y="3218281"/>
            <a:chExt cx="2231900" cy="2019544"/>
          </a:xfrm>
        </p:grpSpPr>
        <p:sp>
          <p:nvSpPr>
            <p:cNvPr id="38" name="Rectangle 37"/>
            <p:cNvSpPr/>
            <p:nvPr/>
          </p:nvSpPr>
          <p:spPr>
            <a:xfrm>
              <a:off x="560996" y="3736822"/>
              <a:ext cx="2231899" cy="150100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15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Arial" panose="020B0604020202020204" pitchFamily="34" charset="0"/>
                </a:rPr>
                <a:t>29</a:t>
              </a:r>
            </a:p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3150" b="0" i="0" u="none" strike="noStrike" kern="1200" cap="none" spc="0" normalizeH="0" baseline="0" noProof="0" dirty="0">
                  <a:ln>
                    <a:noFill/>
                  </a:ln>
                  <a:solidFill>
                    <a:srgbClr val="5B9BD5">
                      <a:lumMod val="75000"/>
                    </a:srgbClr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Arial" panose="020B0604020202020204" pitchFamily="34" charset="0"/>
                </a:rPr>
                <a:t> July</a:t>
              </a:r>
            </a:p>
          </p:txBody>
        </p:sp>
        <p:sp>
          <p:nvSpPr>
            <p:cNvPr id="39" name="Round Same Side Corner Rectangle 38"/>
            <p:cNvSpPr/>
            <p:nvPr/>
          </p:nvSpPr>
          <p:spPr>
            <a:xfrm>
              <a:off x="560996" y="3218281"/>
              <a:ext cx="2231900" cy="593085"/>
            </a:xfrm>
            <a:prstGeom prst="round2SameRect">
              <a:avLst>
                <a:gd name="adj1" fmla="val 35101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52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opperplate Gothic Bold" panose="020E0705020206020404" pitchFamily="34" charset="0"/>
                  <a:ea typeface="+mn-ea"/>
                  <a:cs typeface="+mn-cs"/>
                </a:rPr>
                <a:t>DELHI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836027" y="1332641"/>
            <a:ext cx="2042406" cy="3747028"/>
            <a:chOff x="9155116" y="241788"/>
            <a:chExt cx="2723208" cy="4996037"/>
          </a:xfrm>
        </p:grpSpPr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155116" y="241788"/>
              <a:ext cx="2723208" cy="2711595"/>
            </a:xfrm>
            <a:prstGeom prst="rect">
              <a:avLst/>
            </a:prstGeom>
          </p:spPr>
        </p:pic>
        <p:grpSp>
          <p:nvGrpSpPr>
            <p:cNvPr id="42" name="Group 41"/>
            <p:cNvGrpSpPr/>
            <p:nvPr/>
          </p:nvGrpSpPr>
          <p:grpSpPr>
            <a:xfrm>
              <a:off x="9400770" y="3218281"/>
              <a:ext cx="2231900" cy="2019544"/>
              <a:chOff x="560996" y="3218281"/>
              <a:chExt cx="2231900" cy="2019544"/>
            </a:xfrm>
          </p:grpSpPr>
          <p:sp>
            <p:nvSpPr>
              <p:cNvPr id="43" name="Rectangle 42"/>
              <p:cNvSpPr/>
              <p:nvPr/>
            </p:nvSpPr>
            <p:spPr>
              <a:xfrm>
                <a:off x="560996" y="3736822"/>
                <a:ext cx="2231899" cy="15010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1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opperplate Gothic Bold" panose="020E0705020206020404" pitchFamily="34" charset="0"/>
                    <a:ea typeface="+mn-ea"/>
                    <a:cs typeface="Arial" panose="020B0604020202020204" pitchFamily="34" charset="0"/>
                  </a:rPr>
                  <a:t>1—5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31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70AD47">
                        <a:lumMod val="75000"/>
                      </a:srgbClr>
                    </a:solidFill>
                    <a:effectLst/>
                    <a:uLnTx/>
                    <a:uFillTx/>
                    <a:latin typeface="Copperplate Gothic Bold" panose="020E0705020206020404" pitchFamily="34" charset="0"/>
                    <a:ea typeface="+mn-ea"/>
                    <a:cs typeface="Arial" panose="020B0604020202020204" pitchFamily="34" charset="0"/>
                  </a:rPr>
                  <a:t> AUG</a:t>
                </a:r>
              </a:p>
            </p:txBody>
          </p:sp>
          <p:sp>
            <p:nvSpPr>
              <p:cNvPr id="44" name="Round Same Side Corner Rectangle 43"/>
              <p:cNvSpPr/>
              <p:nvPr/>
            </p:nvSpPr>
            <p:spPr>
              <a:xfrm>
                <a:off x="560996" y="3218281"/>
                <a:ext cx="2231900" cy="593085"/>
              </a:xfrm>
              <a:prstGeom prst="round2SameRect">
                <a:avLst>
                  <a:gd name="adj1" fmla="val 35101"/>
                  <a:gd name="adj2" fmla="val 0"/>
                </a:avLst>
              </a:prstGeom>
              <a:gradFill flip="none" rotWithShape="1">
                <a:gsLst>
                  <a:gs pos="0">
                    <a:schemeClr val="accent6">
                      <a:lumMod val="67000"/>
                    </a:schemeClr>
                  </a:gs>
                  <a:gs pos="48000">
                    <a:schemeClr val="accent6">
                      <a:lumMod val="97000"/>
                      <a:lumOff val="3000"/>
                    </a:schemeClr>
                  </a:gs>
                  <a:gs pos="100000">
                    <a:schemeClr val="accent6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52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opperplate Gothic Bold" panose="020E0705020206020404" pitchFamily="34" charset="0"/>
                    <a:ea typeface="+mn-ea"/>
                    <a:cs typeface="+mn-cs"/>
                  </a:rPr>
                  <a:t>BENGALURU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7485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-1238"/>
            <a:ext cx="9144000" cy="490155"/>
          </a:xfrm>
          <a:solidFill>
            <a:srgbClr val="002060"/>
          </a:solidFill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Cuisine Architecture</a:t>
            </a:r>
            <a:endParaRPr lang="en-US" sz="2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" y="692064"/>
            <a:ext cx="9092184" cy="5870448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6765659"/>
            <a:ext cx="9144000" cy="92342"/>
          </a:xfrm>
          <a:prstGeom prst="rect">
            <a:avLst/>
          </a:prstGeom>
          <a:solidFill>
            <a:srgbClr val="002060"/>
          </a:soli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libri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98907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698400"/>
            <a:ext cx="7068436" cy="5313600"/>
          </a:xfrm>
          <a:prstGeom prst="rect">
            <a:avLst/>
          </a:prstGeom>
          <a:effectLst>
            <a:outerShdw blurRad="152400" dist="38100" dir="5400000" sx="90000" sy="-19000" rotWithShape="0">
              <a:prstClr val="black">
                <a:alpha val="15000"/>
              </a:prst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-10"/>
            <a:ext cx="9145833" cy="553998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20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Calibri Light" panose="020F0302020204030204" pitchFamily="34" charset="0"/>
              </a:rPr>
              <a:t>Computational Gastronomy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6270" y="5572630"/>
            <a:ext cx="2427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GANESH BAGLER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340" y="5422933"/>
            <a:ext cx="1192192" cy="60057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379347" y="5422933"/>
            <a:ext cx="1920719" cy="707886"/>
            <a:chOff x="187960" y="5400056"/>
            <a:chExt cx="1920719" cy="707886"/>
          </a:xfrm>
        </p:grpSpPr>
        <p:sp>
          <p:nvSpPr>
            <p:cNvPr id="3" name="TextBox 2"/>
            <p:cNvSpPr txBox="1"/>
            <p:nvPr/>
          </p:nvSpPr>
          <p:spPr>
            <a:xfrm>
              <a:off x="187960" y="5400056"/>
              <a:ext cx="192071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                Centre for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Artificial Intelligence</a:t>
              </a:r>
              <a:endParaRPr kumimoji="0" lang="en-I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  <p:pic>
          <p:nvPicPr>
            <p:cNvPr id="1026" name="Picture 2" descr="File:Infosys logo.svg - Wikimedia Commons"/>
            <p:cNvPicPr>
              <a:picLocks noChangeAspect="1" noChangeArrowheads="1"/>
            </p:cNvPicPr>
            <p:nvPr/>
          </p:nvPicPr>
          <p:blipFill>
            <a:blip r:embed="rId5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636" y="5479280"/>
              <a:ext cx="672365" cy="2689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/>
          <p:cNvSpPr txBox="1"/>
          <p:nvPr/>
        </p:nvSpPr>
        <p:spPr>
          <a:xfrm>
            <a:off x="1833" y="6399408"/>
            <a:ext cx="9144000" cy="461665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5000">
                <a:schemeClr val="accent6">
                  <a:lumMod val="95000"/>
                  <a:lumOff val="5000"/>
                </a:schemeClr>
              </a:gs>
              <a:gs pos="100000">
                <a:schemeClr val="accent6">
                  <a:lumMod val="6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Future of Food</a:t>
            </a:r>
            <a:endParaRPr kumimoji="0" 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972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7" y="0"/>
            <a:ext cx="9147817" cy="60883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939022" y="6574415"/>
            <a:ext cx="22049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Dieter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Spears | Inhaus Creative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8490" y="83573"/>
            <a:ext cx="3463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000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From astronomy to gastronomy</a:t>
            </a:r>
            <a:endParaRPr lang="en-IN" sz="2000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82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 bwMode="auto">
          <a:xfrm>
            <a:off x="0" y="-57150"/>
            <a:ext cx="9144000" cy="489561"/>
          </a:xfrm>
          <a:prstGeom prst="rect">
            <a:avLst/>
          </a:prstGeom>
          <a:solidFill>
            <a:schemeClr val="accent3">
              <a:lumMod val="75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lIns="91420" tIns="45711" rIns="91420" bIns="45711" anchor="ctr"/>
          <a:lstStyle/>
          <a:p>
            <a:pPr marL="342828" marR="0" lvl="0" indent="-342828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9BBB59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Arial" charset="0"/>
              </a:rPr>
              <a:t>Can a biologist fix a radio?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9BBB59">
                  <a:lumMod val="20000"/>
                  <a:lumOff val="8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ndara" panose="020E0502030303020204" pitchFamily="34" charset="0"/>
              <a:ea typeface="+mn-ea"/>
              <a:cs typeface="Arial" charset="0"/>
            </a:endParaRPr>
          </a:p>
        </p:txBody>
      </p:sp>
      <p:grpSp>
        <p:nvGrpSpPr>
          <p:cNvPr id="40" name="Group 39"/>
          <p:cNvGrpSpPr/>
          <p:nvPr/>
        </p:nvGrpSpPr>
        <p:grpSpPr>
          <a:xfrm>
            <a:off x="813554" y="880863"/>
            <a:ext cx="7491476" cy="5320283"/>
            <a:chOff x="656242" y="1116831"/>
            <a:chExt cx="7491476" cy="5320283"/>
          </a:xfrm>
        </p:grpSpPr>
        <p:pic>
          <p:nvPicPr>
            <p:cNvPr id="14" name="Picture 13" descr="Radio_Lazebnik01.png"/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0" b="99826" l="0" r="99620">
                          <a14:foregroundMark x1="72243" y1="7465" x2="84918" y2="4861"/>
                          <a14:backgroundMark x1="32066" y1="13542" x2="73004" y2="13542"/>
                          <a14:backgroundMark x1="18378" y1="11806" x2="28390" y2="11806"/>
                          <a14:backgroundMark x1="74778" y1="14236" x2="82383" y2="14236"/>
                          <a14:backgroundMark x1="19011" y1="9028" x2="80735" y2="6597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397782" y="1116831"/>
              <a:ext cx="2363520" cy="1725459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8891" b="78711" l="20625" r="84792">
                          <a14:foregroundMark x1="22292" y1="40930" x2="28021" y2="51724"/>
                          <a14:foregroundMark x1="60938" y1="23838" x2="69271" y2="73763"/>
                          <a14:foregroundMark x1="81875" y1="32684" x2="76667" y2="40480"/>
                          <a14:foregroundMark x1="56354" y1="35532" x2="55729" y2="39580"/>
                          <a14:foregroundMark x1="50938" y1="39880" x2="54063" y2="41529"/>
                          <a14:foregroundMark x1="51563" y1="71064" x2="48229" y2="6371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59" t="20427" r="15079" b="20716"/>
            <a:stretch/>
          </p:blipFill>
          <p:spPr>
            <a:xfrm>
              <a:off x="656242" y="4299849"/>
              <a:ext cx="1802193" cy="1134143"/>
            </a:xfrm>
            <a:prstGeom prst="rect">
              <a:avLst/>
            </a:prstGeom>
          </p:spPr>
        </p:pic>
        <p:cxnSp>
          <p:nvCxnSpPr>
            <p:cNvPr id="3" name="Straight Connector 2"/>
            <p:cNvCxnSpPr/>
            <p:nvPr/>
          </p:nvCxnSpPr>
          <p:spPr>
            <a:xfrm flipH="1">
              <a:off x="2458435" y="3185190"/>
              <a:ext cx="1794017" cy="1197385"/>
            </a:xfrm>
            <a:prstGeom prst="line">
              <a:avLst/>
            </a:prstGeom>
            <a:ln w="38100">
              <a:solidFill>
                <a:srgbClr val="77933C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3490274" y="3237105"/>
              <a:ext cx="924411" cy="1529765"/>
            </a:xfrm>
            <a:prstGeom prst="line">
              <a:avLst/>
            </a:prstGeom>
            <a:ln w="38100">
              <a:solidFill>
                <a:srgbClr val="77933C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 flipH="1">
              <a:off x="4614339" y="3237105"/>
              <a:ext cx="17758" cy="1704975"/>
            </a:xfrm>
            <a:prstGeom prst="line">
              <a:avLst/>
            </a:prstGeom>
            <a:ln w="38100">
              <a:solidFill>
                <a:srgbClr val="77933C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4807461" y="3237105"/>
              <a:ext cx="997688" cy="1579472"/>
            </a:xfrm>
            <a:prstGeom prst="line">
              <a:avLst/>
            </a:prstGeom>
            <a:ln w="38100">
              <a:solidFill>
                <a:srgbClr val="77933C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2428821" y="4777390"/>
              <a:ext cx="1445307" cy="1287742"/>
              <a:chOff x="3006951" y="4690038"/>
              <a:chExt cx="1644195" cy="1464948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06951" y="4690038"/>
                <a:ext cx="1464948" cy="1464948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9146" y="5197798"/>
                <a:ext cx="762000" cy="762000"/>
              </a:xfrm>
              <a:prstGeom prst="rect">
                <a:avLst/>
              </a:prstGeom>
            </p:spPr>
          </p:pic>
        </p:grpSp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8492" y="5106468"/>
              <a:ext cx="1587805" cy="997590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2889" b="90000" l="20889" r="8244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97" r="17273" b="6414"/>
            <a:stretch/>
          </p:blipFill>
          <p:spPr>
            <a:xfrm>
              <a:off x="4202312" y="5042304"/>
              <a:ext cx="904438" cy="139481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2863" b="96728" l="6591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51" t="3847" r="11539" b="4088"/>
            <a:stretch/>
          </p:blipFill>
          <p:spPr>
            <a:xfrm>
              <a:off x="6794251" y="4382575"/>
              <a:ext cx="1353467" cy="1020412"/>
            </a:xfrm>
            <a:prstGeom prst="rect">
              <a:avLst/>
            </a:prstGeom>
          </p:spPr>
        </p:pic>
        <p:cxnSp>
          <p:nvCxnSpPr>
            <p:cNvPr id="29" name="Straight Connector 28"/>
            <p:cNvCxnSpPr/>
            <p:nvPr/>
          </p:nvCxnSpPr>
          <p:spPr>
            <a:xfrm>
              <a:off x="4984955" y="3185190"/>
              <a:ext cx="1753527" cy="1342565"/>
            </a:xfrm>
            <a:prstGeom prst="line">
              <a:avLst/>
            </a:prstGeom>
            <a:ln w="38100">
              <a:solidFill>
                <a:srgbClr val="77933C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10"/>
          <p:cNvSpPr txBox="1">
            <a:spLocks noChangeArrowheads="1"/>
          </p:cNvSpPr>
          <p:nvPr/>
        </p:nvSpPr>
        <p:spPr bwMode="auto">
          <a:xfrm>
            <a:off x="0" y="6571153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</a:rPr>
              <a:t>‘Can a biologist fix a radio?’ Yuri </a:t>
            </a:r>
            <a:r>
              <a:rPr kumimoji="0" lang="en-US" sz="1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</a:rPr>
              <a:t>Lazebnik</a:t>
            </a:r>
            <a:r>
              <a:rPr kumimoji="0" 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uLnTx/>
                <a:uFillTx/>
              </a:rPr>
              <a:t>, Cancer Cell (2002)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27256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074" y="424842"/>
            <a:ext cx="8317417" cy="5001493"/>
          </a:xfrm>
          <a:prstGeom prst="roundRect">
            <a:avLst>
              <a:gd name="adj" fmla="val 564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/>
          <p:cNvSpPr txBox="1"/>
          <p:nvPr/>
        </p:nvSpPr>
        <p:spPr>
          <a:xfrm>
            <a:off x="2085654" y="6041204"/>
            <a:ext cx="491929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2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FoodBytes</a:t>
            </a:r>
            <a:r>
              <a:rPr kumimoji="0" lang="en-IN" sz="2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D7D31">
                    <a:lumMod val="75000"/>
                  </a:srgb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 Technologies Private Limited</a:t>
            </a:r>
            <a:endParaRPr kumimoji="0" lang="en-IN" sz="2200" b="0" i="0" u="none" strike="noStrike" kern="1200" cap="none" spc="0" normalizeH="0" baseline="0" noProof="0" dirty="0">
              <a:ln>
                <a:noFill/>
              </a:ln>
              <a:solidFill>
                <a:srgbClr val="ED7D31">
                  <a:lumMod val="75000"/>
                </a:srgbClr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5974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80145" y="6406048"/>
            <a:ext cx="33638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Can A Computer Think Like a Chef?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15" y="527957"/>
            <a:ext cx="7576456" cy="5682341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0001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780145" y="6406048"/>
            <a:ext cx="3363855" cy="369332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ahnschrift Light SemiCondensed" panose="020B0502040204020203" pitchFamily="34" charset="0"/>
                <a:ea typeface="+mn-ea"/>
                <a:cs typeface="+mn-cs"/>
              </a:rPr>
              <a:t>Can A Computer Think Like a Chef?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ahnschrift Light SemiCondensed" panose="020B0502040204020203" pitchFamily="34" charset="0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00" y="529200"/>
            <a:ext cx="7574400" cy="5680800"/>
          </a:xfrm>
          <a:prstGeom prst="rect">
            <a:avLst/>
          </a:prstGeom>
          <a:solidFill>
            <a:srgbClr val="FFFFFF">
              <a:shade val="85000"/>
            </a:srgbClr>
          </a:solidFill>
          <a:ln w="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6112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2309759" y="236658"/>
            <a:ext cx="4557658" cy="6387543"/>
            <a:chOff x="2256597" y="374881"/>
            <a:chExt cx="4557658" cy="6387543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19" r="7809"/>
            <a:stretch/>
          </p:blipFill>
          <p:spPr>
            <a:xfrm>
              <a:off x="2827130" y="1469829"/>
              <a:ext cx="3368593" cy="406198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6" name="Rectangle 5"/>
            <p:cNvSpPr/>
            <p:nvPr/>
          </p:nvSpPr>
          <p:spPr>
            <a:xfrm>
              <a:off x="2256597" y="374881"/>
              <a:ext cx="4557658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Computational Gastronomy</a:t>
              </a:r>
            </a:p>
          </p:txBody>
        </p:sp>
        <p:sp>
          <p:nvSpPr>
            <p:cNvPr id="7" name="Rectangle 6"/>
            <p:cNvSpPr/>
            <p:nvPr/>
          </p:nvSpPr>
          <p:spPr>
            <a:xfrm>
              <a:off x="3405320" y="5708289"/>
              <a:ext cx="2518638" cy="105413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0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Ganesh Bagler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25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Agency FB" panose="020B0503020202020204" pitchFamily="34" charset="0"/>
                  <a:ea typeface="+mn-ea"/>
                  <a:cs typeface="+mn-cs"/>
                </a:rPr>
                <a:t>Making Food Computable</a:t>
              </a:r>
              <a:endParaRPr kumimoji="0" lang="en-IN" sz="225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gency FB" panose="020B0503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295" y="5697644"/>
            <a:ext cx="1449153" cy="7300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51" y="5697644"/>
            <a:ext cx="1449153" cy="73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48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072" y="362005"/>
            <a:ext cx="8713242" cy="48910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2" name="Group 1"/>
          <p:cNvGrpSpPr/>
          <p:nvPr/>
        </p:nvGrpSpPr>
        <p:grpSpPr>
          <a:xfrm>
            <a:off x="638106" y="5684990"/>
            <a:ext cx="8158622" cy="830997"/>
            <a:chOff x="638106" y="5684990"/>
            <a:chExt cx="8158622" cy="830997"/>
          </a:xfrm>
        </p:grpSpPr>
        <p:sp>
          <p:nvSpPr>
            <p:cNvPr id="6" name="TextBox 5"/>
            <p:cNvSpPr txBox="1"/>
            <p:nvPr/>
          </p:nvSpPr>
          <p:spPr>
            <a:xfrm>
              <a:off x="1839824" y="5684990"/>
              <a:ext cx="695690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7030A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Infosys Centre for Artificial Intelligence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Indraprastha</a:t>
              </a:r>
              <a:r>
                <a:rPr kumimoji="0" lang="en-US" sz="2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libri"/>
                  <a:ea typeface="+mn-ea"/>
                  <a:cs typeface="+mn-cs"/>
                </a:rPr>
                <a:t> Institute of Information Technology Delhi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106" y="5797447"/>
              <a:ext cx="1192192" cy="600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435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Figure_2b.tiff"/>
          <p:cNvPicPr>
            <a:picLocks noChangeAspect="1"/>
          </p:cNvPicPr>
          <p:nvPr/>
        </p:nvPicPr>
        <p:blipFill rotWithShape="1">
          <a:blip r:embed="rId3" cstate="print"/>
          <a:srcRect l="12500" t="6155" r="14773" b="-540"/>
          <a:stretch/>
        </p:blipFill>
        <p:spPr bwMode="auto">
          <a:xfrm>
            <a:off x="6370337" y="4701962"/>
            <a:ext cx="1205415" cy="866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74539" l="12708" r="9515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39" r="5461" b="25816"/>
          <a:stretch/>
        </p:blipFill>
        <p:spPr>
          <a:xfrm>
            <a:off x="271728" y="5679836"/>
            <a:ext cx="1239493" cy="91610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76" y="4756200"/>
            <a:ext cx="1063041" cy="1070174"/>
          </a:xfrm>
          <a:prstGeom prst="rect">
            <a:avLst/>
          </a:prstGeom>
        </p:spPr>
      </p:pic>
      <p:pic>
        <p:nvPicPr>
          <p:cNvPr id="16" name="Picture 15" descr="SFI_logo0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6187" y="3997575"/>
            <a:ext cx="983539" cy="968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55" y="2931118"/>
            <a:ext cx="1449153" cy="730025"/>
          </a:xfrm>
          <a:prstGeom prst="rect">
            <a:avLst/>
          </a:prstGeom>
        </p:spPr>
      </p:pic>
      <p:pic>
        <p:nvPicPr>
          <p:cNvPr id="18" name="Picture 2" descr="Image result for iitj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319" y="207106"/>
            <a:ext cx="1087072" cy="117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312299" y="5025830"/>
            <a:ext cx="993900" cy="1348207"/>
            <a:chOff x="5282989" y="4967210"/>
            <a:chExt cx="993900" cy="1348207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2989" y="4967210"/>
              <a:ext cx="993900" cy="1002323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323882" y="5946085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A408B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CCMB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A408B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22" name="Arc 21"/>
          <p:cNvSpPr/>
          <p:nvPr/>
        </p:nvSpPr>
        <p:spPr>
          <a:xfrm flipH="1">
            <a:off x="1380232" y="5162884"/>
            <a:ext cx="2152297" cy="1300632"/>
          </a:xfrm>
          <a:prstGeom prst="arc">
            <a:avLst/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Arc 22"/>
          <p:cNvSpPr/>
          <p:nvPr/>
        </p:nvSpPr>
        <p:spPr>
          <a:xfrm rot="20814663" flipH="1" flipV="1">
            <a:off x="3815405" y="4793830"/>
            <a:ext cx="2557478" cy="1068349"/>
          </a:xfrm>
          <a:prstGeom prst="arc">
            <a:avLst/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Arc 23"/>
          <p:cNvSpPr/>
          <p:nvPr/>
        </p:nvSpPr>
        <p:spPr>
          <a:xfrm rot="1112025" flipH="1">
            <a:off x="5834937" y="4209004"/>
            <a:ext cx="3158727" cy="2464069"/>
          </a:xfrm>
          <a:prstGeom prst="arc">
            <a:avLst/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Arc 24"/>
          <p:cNvSpPr/>
          <p:nvPr/>
        </p:nvSpPr>
        <p:spPr>
          <a:xfrm rot="1890924" flipV="1">
            <a:off x="5996722" y="2878213"/>
            <a:ext cx="2410396" cy="3211315"/>
          </a:xfrm>
          <a:prstGeom prst="arc">
            <a:avLst/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Arc 25"/>
          <p:cNvSpPr/>
          <p:nvPr/>
        </p:nvSpPr>
        <p:spPr>
          <a:xfrm rot="11883579" flipH="1" flipV="1">
            <a:off x="1415946" y="4070177"/>
            <a:ext cx="3821583" cy="823447"/>
          </a:xfrm>
          <a:prstGeom prst="arc">
            <a:avLst/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Arc 26"/>
          <p:cNvSpPr/>
          <p:nvPr/>
        </p:nvSpPr>
        <p:spPr>
          <a:xfrm flipH="1">
            <a:off x="5271028" y="739499"/>
            <a:ext cx="4344240" cy="324962"/>
          </a:xfrm>
          <a:prstGeom prst="arc">
            <a:avLst/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8" name="Arc 27"/>
          <p:cNvSpPr/>
          <p:nvPr/>
        </p:nvSpPr>
        <p:spPr>
          <a:xfrm flipH="1">
            <a:off x="2496161" y="796142"/>
            <a:ext cx="2657482" cy="897268"/>
          </a:xfrm>
          <a:prstGeom prst="arc">
            <a:avLst/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Arc 28"/>
          <p:cNvSpPr/>
          <p:nvPr/>
        </p:nvSpPr>
        <p:spPr>
          <a:xfrm flipV="1">
            <a:off x="6100503" y="-75072"/>
            <a:ext cx="2410396" cy="3211315"/>
          </a:xfrm>
          <a:prstGeom prst="arc">
            <a:avLst/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3356" b="97987" l="667" r="99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780919">
            <a:off x="5616632" y="763178"/>
            <a:ext cx="1635698" cy="812396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16200000"/>
            </a:camera>
            <a:lightRig rig="threePt" dir="t"/>
          </a:scene3d>
        </p:spPr>
      </p:pic>
      <p:pic>
        <p:nvPicPr>
          <p:cNvPr id="32" name="Picture 31" descr="Himalayan cinquefoil Potentilla atrosanguinea.jpg"/>
          <p:cNvPicPr>
            <a:picLocks noChangeAspect="1"/>
          </p:cNvPicPr>
          <p:nvPr/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659" b="84390" l="9788" r="89560"/>
                    </a14:imgEffect>
                  </a14:imgLayer>
                </a14:imgProps>
              </a:ext>
            </a:extLst>
          </a:blip>
          <a:srcRect l="20538" r="23421" b="19587"/>
          <a:stretch/>
        </p:blipFill>
        <p:spPr bwMode="auto">
          <a:xfrm>
            <a:off x="2846953" y="917587"/>
            <a:ext cx="647217" cy="64104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5" cstate="print">
            <a:duotone>
              <a:srgbClr val="9BBB59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488" b="97512" l="15697" r="84127">
                        <a14:foregroundMark x1="45150" y1="13184" x2="73898" y2="66169"/>
                        <a14:foregroundMark x1="46561" y1="69652" x2="73545" y2="9950"/>
                        <a14:foregroundMark x1="59436" y1="10697" x2="64198" y2="78358"/>
                        <a14:foregroundMark x1="48854" y1="14179" x2="71076" y2="7463"/>
                        <a14:foregroundMark x1="72310" y1="17164" x2="77601" y2="30100"/>
                        <a14:foregroundMark x1="73898" y1="16169" x2="80423" y2="30348"/>
                        <a14:foregroundMark x1="49206" y1="32090" x2="44092" y2="60448"/>
                        <a14:foregroundMark x1="56437" y1="56716" x2="55026" y2="82338"/>
                        <a14:foregroundMark x1="17813" y1="55721" x2="38095" y2="78109"/>
                        <a14:foregroundMark x1="27513" y1="52985" x2="30688" y2="65174"/>
                        <a14:foregroundMark x1="32451" y1="58209" x2="36332" y2="61940"/>
                        <a14:foregroundMark x1="23633" y1="49751" x2="22575" y2="59950"/>
                        <a14:foregroundMark x1="17813" y1="57214" x2="31746" y2="88806"/>
                        <a14:foregroundMark x1="20282" y1="95274" x2="23810" y2="89303"/>
                        <a14:foregroundMark x1="31041" y1="93284" x2="33157" y2="87313"/>
                        <a14:foregroundMark x1="37919" y1="64428" x2="38448" y2="75622"/>
                        <a14:foregroundMark x1="36684" y1="83085" x2="41446" y2="81592"/>
                        <a14:foregroundMark x1="41270" y1="82587" x2="46384" y2="87562"/>
                        <a14:foregroundMark x1="77425" y1="69900" x2="77425" y2="69900"/>
                        <a14:foregroundMark x1="70194" y1="39801" x2="72134" y2="53234"/>
                        <a14:foregroundMark x1="73192" y1="33831" x2="75485" y2="29602"/>
                        <a14:backgroundMark x1="20635" y1="57711" x2="21517" y2="62687"/>
                        <a14:backgroundMark x1="19577" y1="57214" x2="20282" y2="59453"/>
                        <a14:backgroundMark x1="20282" y1="57711" x2="20459" y2="592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129" t="2540" r="15646" b="2767"/>
          <a:stretch/>
        </p:blipFill>
        <p:spPr>
          <a:xfrm>
            <a:off x="4052320" y="2468003"/>
            <a:ext cx="1401114" cy="1377928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0" b="9925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85356" y="5363043"/>
            <a:ext cx="1166007" cy="1039880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</p:pic>
      <p:pic>
        <p:nvPicPr>
          <p:cNvPr id="35" name="Picture 16" descr="Image result for physics logo"/>
          <p:cNvPicPr>
            <a:picLocks noChangeAspect="1" noChangeArrowheads="1"/>
          </p:cNvPicPr>
          <p:nvPr/>
        </p:nvPicPr>
        <p:blipFill rotWithShape="1"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154" b="100000" l="10000" r="90000">
                        <a14:foregroundMark x1="49667" y1="49615" x2="49667" y2="496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852" t="3673" r="20037" b="2788"/>
          <a:stretch/>
        </p:blipFill>
        <p:spPr bwMode="auto">
          <a:xfrm>
            <a:off x="216411" y="4741845"/>
            <a:ext cx="976516" cy="892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21" cstate="print">
            <a:duotone>
              <a:srgbClr val="9BBB59">
                <a:shade val="45000"/>
                <a:satMod val="135000"/>
              </a:srgb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288" y="3581020"/>
            <a:ext cx="1360184" cy="556989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22" cstate="print">
            <a:extLst>
              <a:ext uri="{BEBA8EAE-BF5A-486C-A8C5-ECC9F3942E4B}">
                <a14:imgProps xmlns:a14="http://schemas.microsoft.com/office/drawing/2010/main">
                  <a14:imgLayer r:embed="rId23">
                    <a14:imgEffect>
                      <a14:backgroundRemoval t="0" b="100000" l="437" r="9738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62" y="2477029"/>
            <a:ext cx="855192" cy="5373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Picture 36" descr="ACGN_sixtygenes_ess_ness_categorized_colored.png"/>
          <p:cNvPicPr>
            <a:picLocks noChangeAspect="1"/>
          </p:cNvPicPr>
          <p:nvPr/>
        </p:nvPicPr>
        <p:blipFill>
          <a:blip r:embed="rId24">
            <a:extLst/>
          </a:blip>
          <a:srcRect l="21651" t="11787" r="26375" b="6694"/>
          <a:stretch>
            <a:fillRect/>
          </a:stretch>
        </p:blipFill>
        <p:spPr bwMode="auto">
          <a:xfrm>
            <a:off x="6932337" y="1569974"/>
            <a:ext cx="1268404" cy="1229793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146" y="2449976"/>
            <a:ext cx="285042" cy="285042"/>
          </a:xfrm>
          <a:prstGeom prst="rect">
            <a:avLst/>
          </a:prstGeom>
        </p:spPr>
      </p:pic>
      <p:sp>
        <p:nvSpPr>
          <p:cNvPr id="39" name="Arc 38"/>
          <p:cNvSpPr/>
          <p:nvPr/>
        </p:nvSpPr>
        <p:spPr>
          <a:xfrm rot="13799801" flipH="1">
            <a:off x="-436797" y="2227975"/>
            <a:ext cx="2847006" cy="45719"/>
          </a:xfrm>
          <a:prstGeom prst="arc">
            <a:avLst/>
          </a:prstGeom>
          <a:noFill/>
          <a:ln w="22225" cap="flat" cmpd="sng" algn="ctr">
            <a:solidFill>
              <a:schemeClr val="accent6">
                <a:lumMod val="75000"/>
              </a:schemeClr>
            </a:solidFill>
            <a:prstDash val="solid"/>
            <a:headEnd type="arrow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088131" y="3749725"/>
            <a:ext cx="5052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rPr>
              <a:t>SFI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rial Black" panose="020B0A04020102020204" pitchFamily="34" charset="0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4209" b="97306" l="4250" r="97125">
                        <a14:foregroundMark x1="32750" y1="65320" x2="48625" y2="66835"/>
                        <a14:foregroundMark x1="54875" y1="73064" x2="55750" y2="69024"/>
                        <a14:backgroundMark x1="53375" y1="68855" x2="54250" y2="7053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567" y="5864902"/>
            <a:ext cx="1043354" cy="77469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64477" y="81223"/>
            <a:ext cx="36343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From astronomy to gastronomy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grpSp>
        <p:nvGrpSpPr>
          <p:cNvPr id="43" name="Group 42"/>
          <p:cNvGrpSpPr/>
          <p:nvPr/>
        </p:nvGrpSpPr>
        <p:grpSpPr>
          <a:xfrm>
            <a:off x="4066373" y="557651"/>
            <a:ext cx="954037" cy="1237157"/>
            <a:chOff x="4037063" y="499031"/>
            <a:chExt cx="954037" cy="1237157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063" y="499031"/>
              <a:ext cx="954037" cy="962122"/>
            </a:xfrm>
            <a:prstGeom prst="rect">
              <a:avLst/>
            </a:prstGeom>
          </p:spPr>
        </p:pic>
        <p:sp>
          <p:nvSpPr>
            <p:cNvPr id="45" name="TextBox 44"/>
            <p:cNvSpPr txBox="1"/>
            <p:nvPr/>
          </p:nvSpPr>
          <p:spPr>
            <a:xfrm>
              <a:off x="4192089" y="1428411"/>
              <a:ext cx="67358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0A408B"/>
                  </a:solidFill>
                  <a:effectLst/>
                  <a:uLnTx/>
                  <a:uFillTx/>
                  <a:latin typeface="Arial Black" panose="020B0A04020102020204" pitchFamily="34" charset="0"/>
                  <a:ea typeface="+mn-ea"/>
                  <a:cs typeface="+mn-cs"/>
                </a:rPr>
                <a:t>IHBT</a:t>
              </a: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A408B"/>
                </a:solidFill>
                <a:effectLst/>
                <a:uLnTx/>
                <a:uFillTx/>
                <a:latin typeface="Arial Black" panose="020B0A040201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23333" y="1155088"/>
            <a:ext cx="1860645" cy="1098421"/>
            <a:chOff x="480524" y="1128935"/>
            <a:chExt cx="1860645" cy="1098421"/>
          </a:xfrm>
        </p:grpSpPr>
        <p:grpSp>
          <p:nvGrpSpPr>
            <p:cNvPr id="46" name="Group 45"/>
            <p:cNvGrpSpPr/>
            <p:nvPr/>
          </p:nvGrpSpPr>
          <p:grpSpPr>
            <a:xfrm>
              <a:off x="480524" y="1171575"/>
              <a:ext cx="984565" cy="1055781"/>
              <a:chOff x="480524" y="1171575"/>
              <a:chExt cx="984565" cy="1055781"/>
            </a:xfrm>
          </p:grpSpPr>
          <p:pic>
            <p:nvPicPr>
              <p:cNvPr id="49" name="Picture 48"/>
              <p:cNvPicPr>
                <a:picLocks noChangeAspect="1"/>
              </p:cNvPicPr>
              <p:nvPr/>
            </p:nvPicPr>
            <p:blipFill rotWithShape="1">
              <a:blip r:embed="rId28" cstate="print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0" b="88150" l="0" r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989" t="1972" r="2994"/>
              <a:stretch/>
            </p:blipFill>
            <p:spPr>
              <a:xfrm>
                <a:off x="555625" y="1171575"/>
                <a:ext cx="787400" cy="1055781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480524" y="1886747"/>
                <a:ext cx="98456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400" b="0" i="0" u="none" strike="noStrike" kern="1200" cap="none" spc="300" normalizeH="0" baseline="0" noProof="0" dirty="0" smtClean="0">
                    <a:ln>
                      <a:noFill/>
                    </a:ln>
                    <a:solidFill>
                      <a:srgbClr val="5B9BD5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MPIMG</a:t>
                </a:r>
                <a:endParaRPr kumimoji="0" lang="en-IN" sz="1400" b="0" i="0" u="none" strike="noStrike" kern="1200" cap="none" spc="300" normalizeH="0" baseline="0" noProof="0" dirty="0">
                  <a:ln>
                    <a:noFill/>
                  </a:ln>
                  <a:solidFill>
                    <a:srgbClr val="5B9BD5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30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667" y="1128935"/>
              <a:ext cx="927502" cy="927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3472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6075" r="3295"/>
          <a:stretch/>
        </p:blipFill>
        <p:spPr>
          <a:xfrm>
            <a:off x="0" y="-5976"/>
            <a:ext cx="9155953" cy="6863976"/>
          </a:xfrm>
          <a:prstGeom prst="rect">
            <a:avLst/>
          </a:prstGeom>
          <a:solidFill>
            <a:srgbClr val="132F49"/>
          </a:solidFill>
        </p:spPr>
      </p:pic>
    </p:spTree>
    <p:extLst>
      <p:ext uri="{BB962C8B-B14F-4D97-AF65-F5344CB8AC3E}">
        <p14:creationId xmlns:p14="http://schemas.microsoft.com/office/powerpoint/2010/main" val="3656204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52544" y="271463"/>
            <a:ext cx="6438900" cy="6305550"/>
            <a:chOff x="1462088" y="209550"/>
            <a:chExt cx="6438900" cy="63055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2400" b="95733" l="9858" r="8981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9" t="3055" r="10125" b="5000"/>
            <a:stretch/>
          </p:blipFill>
          <p:spPr>
            <a:xfrm>
              <a:off x="1462088" y="209550"/>
              <a:ext cx="6438900" cy="63055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6" name="TextBox 5"/>
            <p:cNvSpPr txBox="1"/>
            <p:nvPr/>
          </p:nvSpPr>
          <p:spPr>
            <a:xfrm>
              <a:off x="3572997" y="3048000"/>
              <a:ext cx="2198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IN" sz="2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Sustainability</a:t>
              </a:r>
              <a:endParaRPr lang="en-I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9827" y="1809751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IN" sz="2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Recipes</a:t>
              </a:r>
              <a:endParaRPr lang="en-I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16927" y="1809751"/>
              <a:ext cx="1269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IN" sz="2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Flavors</a:t>
              </a:r>
              <a:endParaRPr lang="en-I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49827" y="4491038"/>
              <a:ext cx="1553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IN" sz="2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Nutrition</a:t>
              </a:r>
              <a:endParaRPr lang="en-I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75061" y="4491038"/>
              <a:ext cx="1183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IN" sz="2800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andara" panose="020E0502030303020204" pitchFamily="34" charset="0"/>
                </a:rPr>
                <a:t>Health</a:t>
              </a:r>
              <a:endParaRPr lang="en-IN" sz="280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162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6" y="858543"/>
            <a:ext cx="9075831" cy="510515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69731" y="1802771"/>
            <a:ext cx="7283599" cy="400110"/>
          </a:xfrm>
          <a:prstGeom prst="rect">
            <a:avLst/>
          </a:prstGeom>
          <a:gradFill flip="none" rotWithShape="1">
            <a:gsLst>
              <a:gs pos="0">
                <a:srgbClr val="E46C0A"/>
              </a:gs>
              <a:gs pos="40000">
                <a:srgbClr val="E46C0A"/>
              </a:gs>
              <a:gs pos="56000">
                <a:srgbClr val="FF9999"/>
              </a:gs>
              <a:gs pos="100000">
                <a:schemeClr val="bg1">
                  <a:alpha val="0"/>
                </a:schemeClr>
              </a:gs>
              <a:gs pos="69000">
                <a:srgbClr val="FF9999"/>
              </a:gs>
            </a:gsLst>
            <a:path path="rect">
              <a:fillToRect l="50000" t="50000" r="50000" b="50000"/>
            </a:path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10th  December 2023 (Sunday), IIIT-Delhi</a:t>
            </a:r>
          </a:p>
        </p:txBody>
      </p:sp>
    </p:spTree>
    <p:extLst>
      <p:ext uri="{BB962C8B-B14F-4D97-AF65-F5344CB8AC3E}">
        <p14:creationId xmlns:p14="http://schemas.microsoft.com/office/powerpoint/2010/main" val="408784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6">
                <a:lumMod val="40000"/>
                <a:lumOff val="60000"/>
              </a:schemeClr>
            </a:gs>
            <a:gs pos="37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32" y="85203"/>
            <a:ext cx="9144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0160">
                  <a:solidFill>
                    <a:srgbClr val="70AD47">
                      <a:lumMod val="50000"/>
                    </a:srgbClr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The Tree of World Cuisines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561985" y="742052"/>
            <a:ext cx="6020028" cy="5527627"/>
            <a:chOff x="1249379" y="401595"/>
            <a:chExt cx="6645241" cy="6101701"/>
          </a:xfrm>
          <a:effectLst>
            <a:reflection blurRad="952500" stA="0" endPos="65000" dist="38100" dir="5400000" sy="-100000" algn="bl" rotWithShape="0"/>
          </a:effectLst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49379" y="401595"/>
              <a:ext cx="6645241" cy="610170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1" name="Freeform 10"/>
            <p:cNvSpPr/>
            <p:nvPr/>
          </p:nvSpPr>
          <p:spPr>
            <a:xfrm>
              <a:off x="5521569" y="767862"/>
              <a:ext cx="2092569" cy="2215661"/>
            </a:xfrm>
            <a:custGeom>
              <a:avLst/>
              <a:gdLst>
                <a:gd name="connsiteX0" fmla="*/ 0 w 2092569"/>
                <a:gd name="connsiteY0" fmla="*/ 2180492 h 2215661"/>
                <a:gd name="connsiteX1" fmla="*/ 263769 w 2092569"/>
                <a:gd name="connsiteY1" fmla="*/ 1846384 h 2215661"/>
                <a:gd name="connsiteX2" fmla="*/ 486508 w 2092569"/>
                <a:gd name="connsiteY2" fmla="*/ 175846 h 2215661"/>
                <a:gd name="connsiteX3" fmla="*/ 750277 w 2092569"/>
                <a:gd name="connsiteY3" fmla="*/ 0 h 2215661"/>
                <a:gd name="connsiteX4" fmla="*/ 2092569 w 2092569"/>
                <a:gd name="connsiteY4" fmla="*/ 1060938 h 2215661"/>
                <a:gd name="connsiteX5" fmla="*/ 1828800 w 2092569"/>
                <a:gd name="connsiteY5" fmla="*/ 1664676 h 2215661"/>
                <a:gd name="connsiteX6" fmla="*/ 486508 w 2092569"/>
                <a:gd name="connsiteY6" fmla="*/ 1928446 h 2215661"/>
                <a:gd name="connsiteX7" fmla="*/ 70339 w 2092569"/>
                <a:gd name="connsiteY7" fmla="*/ 2215661 h 2215661"/>
                <a:gd name="connsiteX8" fmla="*/ 0 w 2092569"/>
                <a:gd name="connsiteY8" fmla="*/ 2180492 h 221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92569" h="2215661">
                  <a:moveTo>
                    <a:pt x="0" y="2180492"/>
                  </a:moveTo>
                  <a:lnTo>
                    <a:pt x="263769" y="1846384"/>
                  </a:lnTo>
                  <a:lnTo>
                    <a:pt x="486508" y="175846"/>
                  </a:lnTo>
                  <a:lnTo>
                    <a:pt x="750277" y="0"/>
                  </a:lnTo>
                  <a:lnTo>
                    <a:pt x="2092569" y="1060938"/>
                  </a:lnTo>
                  <a:lnTo>
                    <a:pt x="1828800" y="1664676"/>
                  </a:lnTo>
                  <a:lnTo>
                    <a:pt x="486508" y="1928446"/>
                  </a:lnTo>
                  <a:lnTo>
                    <a:pt x="70339" y="2215661"/>
                  </a:lnTo>
                  <a:lnTo>
                    <a:pt x="0" y="2180492"/>
                  </a:lnTo>
                  <a:close/>
                </a:path>
              </a:pathLst>
            </a:custGeom>
            <a:solidFill>
              <a:srgbClr val="4BACC6">
                <a:lumMod val="60000"/>
                <a:lumOff val="40000"/>
                <a:alpha val="30000"/>
              </a:srgbClr>
            </a:solidFill>
            <a:ln w="12700" cap="flat" cmpd="sng" algn="ctr">
              <a:solidFill>
                <a:srgbClr val="4BACC6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 11"/>
            <p:cNvSpPr/>
            <p:nvPr/>
          </p:nvSpPr>
          <p:spPr>
            <a:xfrm>
              <a:off x="5574323" y="3335215"/>
              <a:ext cx="2151185" cy="814754"/>
            </a:xfrm>
            <a:custGeom>
              <a:avLst/>
              <a:gdLst>
                <a:gd name="connsiteX0" fmla="*/ 0 w 2151185"/>
                <a:gd name="connsiteY0" fmla="*/ 105508 h 814754"/>
                <a:gd name="connsiteX1" fmla="*/ 1740877 w 2151185"/>
                <a:gd name="connsiteY1" fmla="*/ 0 h 814754"/>
                <a:gd name="connsiteX2" fmla="*/ 2151185 w 2151185"/>
                <a:gd name="connsiteY2" fmla="*/ 603739 h 814754"/>
                <a:gd name="connsiteX3" fmla="*/ 1934308 w 2151185"/>
                <a:gd name="connsiteY3" fmla="*/ 814754 h 814754"/>
                <a:gd name="connsiteX4" fmla="*/ 164123 w 2151185"/>
                <a:gd name="connsiteY4" fmla="*/ 222739 h 814754"/>
                <a:gd name="connsiteX5" fmla="*/ 11723 w 2151185"/>
                <a:gd name="connsiteY5" fmla="*/ 164123 h 814754"/>
                <a:gd name="connsiteX6" fmla="*/ 0 w 2151185"/>
                <a:gd name="connsiteY6" fmla="*/ 105508 h 81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1185" h="814754">
                  <a:moveTo>
                    <a:pt x="0" y="105508"/>
                  </a:moveTo>
                  <a:lnTo>
                    <a:pt x="1740877" y="0"/>
                  </a:lnTo>
                  <a:lnTo>
                    <a:pt x="2151185" y="603739"/>
                  </a:lnTo>
                  <a:lnTo>
                    <a:pt x="1934308" y="814754"/>
                  </a:lnTo>
                  <a:lnTo>
                    <a:pt x="164123" y="222739"/>
                  </a:lnTo>
                  <a:lnTo>
                    <a:pt x="11723" y="164123"/>
                  </a:lnTo>
                  <a:lnTo>
                    <a:pt x="0" y="105508"/>
                  </a:lnTo>
                  <a:close/>
                </a:path>
              </a:pathLst>
            </a:custGeom>
            <a:solidFill>
              <a:srgbClr val="1F497D">
                <a:lumMod val="60000"/>
                <a:lumOff val="40000"/>
                <a:alpha val="30000"/>
              </a:srgbClr>
            </a:solidFill>
            <a:ln w="12700" cap="flat" cmpd="sng" algn="ctr">
              <a:solidFill>
                <a:srgbClr val="1F497D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5937738" y="4202723"/>
              <a:ext cx="1512277" cy="1477108"/>
            </a:xfrm>
            <a:custGeom>
              <a:avLst/>
              <a:gdLst>
                <a:gd name="connsiteX0" fmla="*/ 0 w 1512277"/>
                <a:gd name="connsiteY0" fmla="*/ 41031 h 1477108"/>
                <a:gd name="connsiteX1" fmla="*/ 1066800 w 1512277"/>
                <a:gd name="connsiteY1" fmla="*/ 1260231 h 1477108"/>
                <a:gd name="connsiteX2" fmla="*/ 1166447 w 1512277"/>
                <a:gd name="connsiteY2" fmla="*/ 1477108 h 1477108"/>
                <a:gd name="connsiteX3" fmla="*/ 1512277 w 1512277"/>
                <a:gd name="connsiteY3" fmla="*/ 1436077 h 1477108"/>
                <a:gd name="connsiteX4" fmla="*/ 1506416 w 1512277"/>
                <a:gd name="connsiteY4" fmla="*/ 615462 h 1477108"/>
                <a:gd name="connsiteX5" fmla="*/ 1178170 w 1512277"/>
                <a:gd name="connsiteY5" fmla="*/ 574431 h 1477108"/>
                <a:gd name="connsiteX6" fmla="*/ 35170 w 1512277"/>
                <a:gd name="connsiteY6" fmla="*/ 0 h 1477108"/>
                <a:gd name="connsiteX7" fmla="*/ 0 w 1512277"/>
                <a:gd name="connsiteY7" fmla="*/ 41031 h 1477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12277" h="1477108">
                  <a:moveTo>
                    <a:pt x="0" y="41031"/>
                  </a:moveTo>
                  <a:lnTo>
                    <a:pt x="1066800" y="1260231"/>
                  </a:lnTo>
                  <a:lnTo>
                    <a:pt x="1166447" y="1477108"/>
                  </a:lnTo>
                  <a:lnTo>
                    <a:pt x="1512277" y="1436077"/>
                  </a:lnTo>
                  <a:cubicBezTo>
                    <a:pt x="1510323" y="1162539"/>
                    <a:pt x="1508370" y="889000"/>
                    <a:pt x="1506416" y="615462"/>
                  </a:cubicBezTo>
                  <a:lnTo>
                    <a:pt x="1178170" y="574431"/>
                  </a:lnTo>
                  <a:lnTo>
                    <a:pt x="35170" y="0"/>
                  </a:lnTo>
                  <a:lnTo>
                    <a:pt x="0" y="41031"/>
                  </a:lnTo>
                  <a:close/>
                </a:path>
              </a:pathLst>
            </a:custGeom>
            <a:solidFill>
              <a:srgbClr val="9BBB59">
                <a:lumMod val="60000"/>
                <a:lumOff val="40000"/>
                <a:alpha val="30000"/>
              </a:srgbClr>
            </a:solidFill>
            <a:ln w="12700" cap="flat" cmpd="sng" algn="ctr">
              <a:solidFill>
                <a:srgbClr val="9BBB59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Freeform 13"/>
            <p:cNvSpPr/>
            <p:nvPr/>
          </p:nvSpPr>
          <p:spPr>
            <a:xfrm>
              <a:off x="5814646" y="4220308"/>
              <a:ext cx="1107831" cy="2215661"/>
            </a:xfrm>
            <a:custGeom>
              <a:avLst/>
              <a:gdLst>
                <a:gd name="connsiteX0" fmla="*/ 29308 w 1107831"/>
                <a:gd name="connsiteY0" fmla="*/ 0 h 2215661"/>
                <a:gd name="connsiteX1" fmla="*/ 87923 w 1107831"/>
                <a:gd name="connsiteY1" fmla="*/ 674077 h 2215661"/>
                <a:gd name="connsiteX2" fmla="*/ 0 w 1107831"/>
                <a:gd name="connsiteY2" fmla="*/ 2157046 h 2215661"/>
                <a:gd name="connsiteX3" fmla="*/ 199292 w 1107831"/>
                <a:gd name="connsiteY3" fmla="*/ 2215661 h 2215661"/>
                <a:gd name="connsiteX4" fmla="*/ 697523 w 1107831"/>
                <a:gd name="connsiteY4" fmla="*/ 2145323 h 2215661"/>
                <a:gd name="connsiteX5" fmla="*/ 1107831 w 1107831"/>
                <a:gd name="connsiteY5" fmla="*/ 1688123 h 2215661"/>
                <a:gd name="connsiteX6" fmla="*/ 1014046 w 1107831"/>
                <a:gd name="connsiteY6" fmla="*/ 1400907 h 2215661"/>
                <a:gd name="connsiteX7" fmla="*/ 82062 w 1107831"/>
                <a:gd name="connsiteY7" fmla="*/ 35169 h 2215661"/>
                <a:gd name="connsiteX8" fmla="*/ 29308 w 1107831"/>
                <a:gd name="connsiteY8" fmla="*/ 0 h 2215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7831" h="2215661">
                  <a:moveTo>
                    <a:pt x="29308" y="0"/>
                  </a:moveTo>
                  <a:lnTo>
                    <a:pt x="87923" y="674077"/>
                  </a:lnTo>
                  <a:lnTo>
                    <a:pt x="0" y="2157046"/>
                  </a:lnTo>
                  <a:lnTo>
                    <a:pt x="199292" y="2215661"/>
                  </a:lnTo>
                  <a:lnTo>
                    <a:pt x="697523" y="2145323"/>
                  </a:lnTo>
                  <a:lnTo>
                    <a:pt x="1107831" y="1688123"/>
                  </a:lnTo>
                  <a:lnTo>
                    <a:pt x="1014046" y="1400907"/>
                  </a:lnTo>
                  <a:lnTo>
                    <a:pt x="82062" y="35169"/>
                  </a:lnTo>
                  <a:lnTo>
                    <a:pt x="29308" y="0"/>
                  </a:lnTo>
                  <a:close/>
                </a:path>
              </a:pathLst>
            </a:custGeom>
            <a:solidFill>
              <a:srgbClr val="72CF67">
                <a:alpha val="30000"/>
              </a:srgbClr>
            </a:solidFill>
            <a:ln w="12700" cap="flat" cmpd="sng" algn="ctr">
              <a:solidFill>
                <a:srgbClr val="40A93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5" name="Freeform 14"/>
            <p:cNvSpPr/>
            <p:nvPr/>
          </p:nvSpPr>
          <p:spPr>
            <a:xfrm>
              <a:off x="4806462" y="3622431"/>
              <a:ext cx="738553" cy="1934307"/>
            </a:xfrm>
            <a:custGeom>
              <a:avLst/>
              <a:gdLst>
                <a:gd name="connsiteX0" fmla="*/ 674076 w 738553"/>
                <a:gd name="connsiteY0" fmla="*/ 0 h 1934307"/>
                <a:gd name="connsiteX1" fmla="*/ 0 w 738553"/>
                <a:gd name="connsiteY1" fmla="*/ 1629507 h 1934307"/>
                <a:gd name="connsiteX2" fmla="*/ 23446 w 738553"/>
                <a:gd name="connsiteY2" fmla="*/ 1934307 h 1934307"/>
                <a:gd name="connsiteX3" fmla="*/ 550984 w 738553"/>
                <a:gd name="connsiteY3" fmla="*/ 1928446 h 1934307"/>
                <a:gd name="connsiteX4" fmla="*/ 597876 w 738553"/>
                <a:gd name="connsiteY4" fmla="*/ 1664677 h 1934307"/>
                <a:gd name="connsiteX5" fmla="*/ 738553 w 738553"/>
                <a:gd name="connsiteY5" fmla="*/ 93784 h 1934307"/>
                <a:gd name="connsiteX6" fmla="*/ 674076 w 738553"/>
                <a:gd name="connsiteY6" fmla="*/ 0 h 1934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8553" h="1934307">
                  <a:moveTo>
                    <a:pt x="674076" y="0"/>
                  </a:moveTo>
                  <a:lnTo>
                    <a:pt x="0" y="1629507"/>
                  </a:lnTo>
                  <a:lnTo>
                    <a:pt x="23446" y="1934307"/>
                  </a:lnTo>
                  <a:lnTo>
                    <a:pt x="550984" y="1928446"/>
                  </a:lnTo>
                  <a:lnTo>
                    <a:pt x="597876" y="1664677"/>
                  </a:lnTo>
                  <a:lnTo>
                    <a:pt x="738553" y="93784"/>
                  </a:lnTo>
                  <a:lnTo>
                    <a:pt x="674076" y="0"/>
                  </a:lnTo>
                  <a:close/>
                </a:path>
              </a:pathLst>
            </a:custGeom>
            <a:solidFill>
              <a:srgbClr val="FFFF00">
                <a:alpha val="30000"/>
              </a:srgbClr>
            </a:solidFill>
            <a:ln w="127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4179277" y="439615"/>
              <a:ext cx="1154723" cy="2579077"/>
            </a:xfrm>
            <a:custGeom>
              <a:avLst/>
              <a:gdLst>
                <a:gd name="connsiteX0" fmla="*/ 849923 w 1154723"/>
                <a:gd name="connsiteY0" fmla="*/ 2579077 h 2579077"/>
                <a:gd name="connsiteX1" fmla="*/ 0 w 1154723"/>
                <a:gd name="connsiteY1" fmla="*/ 58616 h 2579077"/>
                <a:gd name="connsiteX2" fmla="*/ 515815 w 1154723"/>
                <a:gd name="connsiteY2" fmla="*/ 0 h 2579077"/>
                <a:gd name="connsiteX3" fmla="*/ 633046 w 1154723"/>
                <a:gd name="connsiteY3" fmla="*/ 293077 h 2579077"/>
                <a:gd name="connsiteX4" fmla="*/ 1154723 w 1154723"/>
                <a:gd name="connsiteY4" fmla="*/ 392723 h 2579077"/>
                <a:gd name="connsiteX5" fmla="*/ 920261 w 1154723"/>
                <a:gd name="connsiteY5" fmla="*/ 2532185 h 2579077"/>
                <a:gd name="connsiteX6" fmla="*/ 849923 w 1154723"/>
                <a:gd name="connsiteY6" fmla="*/ 2579077 h 2579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4723" h="2579077">
                  <a:moveTo>
                    <a:pt x="849923" y="2579077"/>
                  </a:moveTo>
                  <a:lnTo>
                    <a:pt x="0" y="58616"/>
                  </a:lnTo>
                  <a:lnTo>
                    <a:pt x="515815" y="0"/>
                  </a:lnTo>
                  <a:lnTo>
                    <a:pt x="633046" y="293077"/>
                  </a:lnTo>
                  <a:lnTo>
                    <a:pt x="1154723" y="392723"/>
                  </a:lnTo>
                  <a:lnTo>
                    <a:pt x="920261" y="2532185"/>
                  </a:lnTo>
                  <a:lnTo>
                    <a:pt x="849923" y="2579077"/>
                  </a:lnTo>
                  <a:close/>
                </a:path>
              </a:pathLst>
            </a:custGeom>
            <a:solidFill>
              <a:srgbClr val="8064A2">
                <a:lumMod val="60000"/>
                <a:lumOff val="40000"/>
                <a:alpha val="30000"/>
              </a:srgbClr>
            </a:solidFill>
            <a:ln w="12700" cap="flat" cmpd="sng" algn="ctr">
              <a:solidFill>
                <a:srgbClr val="8064A2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Freeform 16"/>
            <p:cNvSpPr/>
            <p:nvPr/>
          </p:nvSpPr>
          <p:spPr>
            <a:xfrm>
              <a:off x="1752600" y="3429000"/>
              <a:ext cx="1518138" cy="1512277"/>
            </a:xfrm>
            <a:custGeom>
              <a:avLst/>
              <a:gdLst>
                <a:gd name="connsiteX0" fmla="*/ 1518138 w 1518138"/>
                <a:gd name="connsiteY0" fmla="*/ 0 h 1512277"/>
                <a:gd name="connsiteX1" fmla="*/ 855785 w 1518138"/>
                <a:gd name="connsiteY1" fmla="*/ 1512277 h 1512277"/>
                <a:gd name="connsiteX2" fmla="*/ 439615 w 1518138"/>
                <a:gd name="connsiteY2" fmla="*/ 1424354 h 1512277"/>
                <a:gd name="connsiteX3" fmla="*/ 386862 w 1518138"/>
                <a:gd name="connsiteY3" fmla="*/ 1160585 h 1512277"/>
                <a:gd name="connsiteX4" fmla="*/ 0 w 1518138"/>
                <a:gd name="connsiteY4" fmla="*/ 1119554 h 1512277"/>
                <a:gd name="connsiteX5" fmla="*/ 46892 w 1518138"/>
                <a:gd name="connsiteY5" fmla="*/ 691662 h 1512277"/>
                <a:gd name="connsiteX6" fmla="*/ 386862 w 1518138"/>
                <a:gd name="connsiteY6" fmla="*/ 644769 h 1512277"/>
                <a:gd name="connsiteX7" fmla="*/ 1418492 w 1518138"/>
                <a:gd name="connsiteY7" fmla="*/ 35169 h 1512277"/>
                <a:gd name="connsiteX8" fmla="*/ 1518138 w 1518138"/>
                <a:gd name="connsiteY8" fmla="*/ 0 h 151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8138" h="1512277">
                  <a:moveTo>
                    <a:pt x="1518138" y="0"/>
                  </a:moveTo>
                  <a:lnTo>
                    <a:pt x="855785" y="1512277"/>
                  </a:lnTo>
                  <a:lnTo>
                    <a:pt x="439615" y="1424354"/>
                  </a:lnTo>
                  <a:lnTo>
                    <a:pt x="386862" y="1160585"/>
                  </a:lnTo>
                  <a:lnTo>
                    <a:pt x="0" y="1119554"/>
                  </a:lnTo>
                  <a:lnTo>
                    <a:pt x="46892" y="691662"/>
                  </a:lnTo>
                  <a:lnTo>
                    <a:pt x="386862" y="644769"/>
                  </a:lnTo>
                  <a:lnTo>
                    <a:pt x="1418492" y="35169"/>
                  </a:lnTo>
                  <a:lnTo>
                    <a:pt x="1518138" y="0"/>
                  </a:lnTo>
                  <a:close/>
                </a:path>
              </a:pathLst>
            </a:custGeom>
            <a:solidFill>
              <a:srgbClr val="F79646">
                <a:lumMod val="60000"/>
                <a:lumOff val="40000"/>
                <a:alpha val="30000"/>
              </a:srgbClr>
            </a:solidFill>
            <a:ln w="12700" cap="flat" cmpd="sng" algn="ctr">
              <a:solidFill>
                <a:srgbClr val="F79646">
                  <a:lumMod val="40000"/>
                  <a:lumOff val="6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8" name="Freeform 17"/>
            <p:cNvSpPr/>
            <p:nvPr/>
          </p:nvSpPr>
          <p:spPr>
            <a:xfrm>
              <a:off x="1418492" y="2924908"/>
              <a:ext cx="1887416" cy="527538"/>
            </a:xfrm>
            <a:custGeom>
              <a:avLst/>
              <a:gdLst>
                <a:gd name="connsiteX0" fmla="*/ 1887416 w 1887416"/>
                <a:gd name="connsiteY0" fmla="*/ 339969 h 527538"/>
                <a:gd name="connsiteX1" fmla="*/ 1465385 w 1887416"/>
                <a:gd name="connsiteY1" fmla="*/ 269630 h 527538"/>
                <a:gd name="connsiteX2" fmla="*/ 474785 w 1887416"/>
                <a:gd name="connsiteY2" fmla="*/ 0 h 527538"/>
                <a:gd name="connsiteX3" fmla="*/ 334108 w 1887416"/>
                <a:gd name="connsiteY3" fmla="*/ 181707 h 527538"/>
                <a:gd name="connsiteX4" fmla="*/ 0 w 1887416"/>
                <a:gd name="connsiteY4" fmla="*/ 345830 h 527538"/>
                <a:gd name="connsiteX5" fmla="*/ 164123 w 1887416"/>
                <a:gd name="connsiteY5" fmla="*/ 527538 h 527538"/>
                <a:gd name="connsiteX6" fmla="*/ 433754 w 1887416"/>
                <a:gd name="connsiteY6" fmla="*/ 498230 h 527538"/>
                <a:gd name="connsiteX7" fmla="*/ 750277 w 1887416"/>
                <a:gd name="connsiteY7" fmla="*/ 386861 h 527538"/>
                <a:gd name="connsiteX8" fmla="*/ 1875693 w 1887416"/>
                <a:gd name="connsiteY8" fmla="*/ 392723 h 527538"/>
                <a:gd name="connsiteX9" fmla="*/ 1887416 w 1887416"/>
                <a:gd name="connsiteY9" fmla="*/ 339969 h 527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87416" h="527538">
                  <a:moveTo>
                    <a:pt x="1887416" y="339969"/>
                  </a:moveTo>
                  <a:lnTo>
                    <a:pt x="1465385" y="269630"/>
                  </a:lnTo>
                  <a:lnTo>
                    <a:pt x="474785" y="0"/>
                  </a:lnTo>
                  <a:lnTo>
                    <a:pt x="334108" y="181707"/>
                  </a:lnTo>
                  <a:lnTo>
                    <a:pt x="0" y="345830"/>
                  </a:lnTo>
                  <a:lnTo>
                    <a:pt x="164123" y="527538"/>
                  </a:lnTo>
                  <a:lnTo>
                    <a:pt x="433754" y="498230"/>
                  </a:lnTo>
                  <a:lnTo>
                    <a:pt x="750277" y="386861"/>
                  </a:lnTo>
                  <a:lnTo>
                    <a:pt x="1875693" y="392723"/>
                  </a:lnTo>
                  <a:lnTo>
                    <a:pt x="1887416" y="339969"/>
                  </a:lnTo>
                  <a:close/>
                </a:path>
              </a:pathLst>
            </a:custGeom>
            <a:solidFill>
              <a:srgbClr val="FF0000">
                <a:alpha val="30000"/>
              </a:srgbClr>
            </a:solidFill>
            <a:ln w="12700" cap="flat" cmpd="sng" algn="ctr">
              <a:solidFill>
                <a:srgbClr val="FF7C8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18"/>
            <p:cNvSpPr/>
            <p:nvPr/>
          </p:nvSpPr>
          <p:spPr>
            <a:xfrm>
              <a:off x="2749062" y="1195754"/>
              <a:ext cx="1207476" cy="1905000"/>
            </a:xfrm>
            <a:custGeom>
              <a:avLst/>
              <a:gdLst>
                <a:gd name="connsiteX0" fmla="*/ 1137138 w 1207476"/>
                <a:gd name="connsiteY0" fmla="*/ 1905000 h 1905000"/>
                <a:gd name="connsiteX1" fmla="*/ 246184 w 1207476"/>
                <a:gd name="connsiteY1" fmla="*/ 357554 h 1905000"/>
                <a:gd name="connsiteX2" fmla="*/ 0 w 1207476"/>
                <a:gd name="connsiteY2" fmla="*/ 257908 h 1905000"/>
                <a:gd name="connsiteX3" fmla="*/ 29307 w 1207476"/>
                <a:gd name="connsiteY3" fmla="*/ 52754 h 1905000"/>
                <a:gd name="connsiteX4" fmla="*/ 533400 w 1207476"/>
                <a:gd name="connsiteY4" fmla="*/ 0 h 1905000"/>
                <a:gd name="connsiteX5" fmla="*/ 422030 w 1207476"/>
                <a:gd name="connsiteY5" fmla="*/ 334108 h 1905000"/>
                <a:gd name="connsiteX6" fmla="*/ 1207476 w 1207476"/>
                <a:gd name="connsiteY6" fmla="*/ 1863969 h 1905000"/>
                <a:gd name="connsiteX7" fmla="*/ 1137138 w 1207476"/>
                <a:gd name="connsiteY7" fmla="*/ 1905000 h 190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7476" h="1905000">
                  <a:moveTo>
                    <a:pt x="1137138" y="1905000"/>
                  </a:moveTo>
                  <a:lnTo>
                    <a:pt x="246184" y="357554"/>
                  </a:lnTo>
                  <a:lnTo>
                    <a:pt x="0" y="257908"/>
                  </a:lnTo>
                  <a:lnTo>
                    <a:pt x="29307" y="52754"/>
                  </a:lnTo>
                  <a:lnTo>
                    <a:pt x="533400" y="0"/>
                  </a:lnTo>
                  <a:lnTo>
                    <a:pt x="422030" y="334108"/>
                  </a:lnTo>
                  <a:lnTo>
                    <a:pt x="1207476" y="1863969"/>
                  </a:lnTo>
                  <a:lnTo>
                    <a:pt x="1137138" y="1905000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30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2086708" y="1611923"/>
              <a:ext cx="1588477" cy="1535723"/>
            </a:xfrm>
            <a:custGeom>
              <a:avLst/>
              <a:gdLst>
                <a:gd name="connsiteX0" fmla="*/ 1524000 w 1588477"/>
                <a:gd name="connsiteY0" fmla="*/ 1535723 h 1535723"/>
                <a:gd name="connsiteX1" fmla="*/ 281354 w 1588477"/>
                <a:gd name="connsiteY1" fmla="*/ 322385 h 1535723"/>
                <a:gd name="connsiteX2" fmla="*/ 0 w 1588477"/>
                <a:gd name="connsiteY2" fmla="*/ 228600 h 1535723"/>
                <a:gd name="connsiteX3" fmla="*/ 87923 w 1588477"/>
                <a:gd name="connsiteY3" fmla="*/ 0 h 1535723"/>
                <a:gd name="connsiteX4" fmla="*/ 580292 w 1588477"/>
                <a:gd name="connsiteY4" fmla="*/ 35169 h 1535723"/>
                <a:gd name="connsiteX5" fmla="*/ 509954 w 1588477"/>
                <a:gd name="connsiteY5" fmla="*/ 334108 h 1535723"/>
                <a:gd name="connsiteX6" fmla="*/ 1588477 w 1588477"/>
                <a:gd name="connsiteY6" fmla="*/ 1494692 h 1535723"/>
                <a:gd name="connsiteX7" fmla="*/ 1524000 w 1588477"/>
                <a:gd name="connsiteY7" fmla="*/ 1535723 h 1535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88477" h="1535723">
                  <a:moveTo>
                    <a:pt x="1524000" y="1535723"/>
                  </a:moveTo>
                  <a:lnTo>
                    <a:pt x="281354" y="322385"/>
                  </a:lnTo>
                  <a:lnTo>
                    <a:pt x="0" y="228600"/>
                  </a:lnTo>
                  <a:lnTo>
                    <a:pt x="87923" y="0"/>
                  </a:lnTo>
                  <a:lnTo>
                    <a:pt x="580292" y="35169"/>
                  </a:lnTo>
                  <a:lnTo>
                    <a:pt x="509954" y="334108"/>
                  </a:lnTo>
                  <a:lnTo>
                    <a:pt x="1588477" y="1494692"/>
                  </a:lnTo>
                  <a:lnTo>
                    <a:pt x="1524000" y="1535723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30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1682262" y="2203938"/>
              <a:ext cx="1746738" cy="1008185"/>
            </a:xfrm>
            <a:custGeom>
              <a:avLst/>
              <a:gdLst>
                <a:gd name="connsiteX0" fmla="*/ 1682261 w 1746738"/>
                <a:gd name="connsiteY0" fmla="*/ 1008185 h 1008185"/>
                <a:gd name="connsiteX1" fmla="*/ 439615 w 1746738"/>
                <a:gd name="connsiteY1" fmla="*/ 310662 h 1008185"/>
                <a:gd name="connsiteX2" fmla="*/ 175846 w 1746738"/>
                <a:gd name="connsiteY2" fmla="*/ 357554 h 1008185"/>
                <a:gd name="connsiteX3" fmla="*/ 0 w 1746738"/>
                <a:gd name="connsiteY3" fmla="*/ 240324 h 1008185"/>
                <a:gd name="connsiteX4" fmla="*/ 263769 w 1746738"/>
                <a:gd name="connsiteY4" fmla="*/ 0 h 1008185"/>
                <a:gd name="connsiteX5" fmla="*/ 451338 w 1746738"/>
                <a:gd name="connsiteY5" fmla="*/ 146539 h 1008185"/>
                <a:gd name="connsiteX6" fmla="*/ 1746738 w 1746738"/>
                <a:gd name="connsiteY6" fmla="*/ 955431 h 1008185"/>
                <a:gd name="connsiteX7" fmla="*/ 1682261 w 1746738"/>
                <a:gd name="connsiteY7" fmla="*/ 1008185 h 1008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6738" h="1008185">
                  <a:moveTo>
                    <a:pt x="1682261" y="1008185"/>
                  </a:moveTo>
                  <a:lnTo>
                    <a:pt x="439615" y="310662"/>
                  </a:lnTo>
                  <a:lnTo>
                    <a:pt x="175846" y="357554"/>
                  </a:lnTo>
                  <a:lnTo>
                    <a:pt x="0" y="240324"/>
                  </a:lnTo>
                  <a:lnTo>
                    <a:pt x="263769" y="0"/>
                  </a:lnTo>
                  <a:lnTo>
                    <a:pt x="451338" y="146539"/>
                  </a:lnTo>
                  <a:lnTo>
                    <a:pt x="1746738" y="955431"/>
                  </a:lnTo>
                  <a:lnTo>
                    <a:pt x="1682261" y="1008185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30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1506415" y="3376246"/>
              <a:ext cx="1641231" cy="533400"/>
            </a:xfrm>
            <a:custGeom>
              <a:avLst/>
              <a:gdLst>
                <a:gd name="connsiteX0" fmla="*/ 1641231 w 1641231"/>
                <a:gd name="connsiteY0" fmla="*/ 0 h 533400"/>
                <a:gd name="connsiteX1" fmla="*/ 457200 w 1641231"/>
                <a:gd name="connsiteY1" fmla="*/ 322385 h 533400"/>
                <a:gd name="connsiteX2" fmla="*/ 93785 w 1641231"/>
                <a:gd name="connsiteY2" fmla="*/ 281354 h 533400"/>
                <a:gd name="connsiteX3" fmla="*/ 0 w 1641231"/>
                <a:gd name="connsiteY3" fmla="*/ 533400 h 533400"/>
                <a:gd name="connsiteX4" fmla="*/ 386862 w 1641231"/>
                <a:gd name="connsiteY4" fmla="*/ 533400 h 533400"/>
                <a:gd name="connsiteX5" fmla="*/ 539262 w 1641231"/>
                <a:gd name="connsiteY5" fmla="*/ 410308 h 533400"/>
                <a:gd name="connsiteX6" fmla="*/ 1635370 w 1641231"/>
                <a:gd name="connsiteY6" fmla="*/ 76200 h 533400"/>
                <a:gd name="connsiteX7" fmla="*/ 1641231 w 1641231"/>
                <a:gd name="connsiteY7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41231" h="533400">
                  <a:moveTo>
                    <a:pt x="1641231" y="0"/>
                  </a:moveTo>
                  <a:lnTo>
                    <a:pt x="457200" y="322385"/>
                  </a:lnTo>
                  <a:lnTo>
                    <a:pt x="93785" y="281354"/>
                  </a:lnTo>
                  <a:lnTo>
                    <a:pt x="0" y="533400"/>
                  </a:lnTo>
                  <a:lnTo>
                    <a:pt x="386862" y="533400"/>
                  </a:lnTo>
                  <a:lnTo>
                    <a:pt x="539262" y="410308"/>
                  </a:lnTo>
                  <a:lnTo>
                    <a:pt x="1635370" y="76200"/>
                  </a:lnTo>
                  <a:lnTo>
                    <a:pt x="1641231" y="0"/>
                  </a:lnTo>
                  <a:close/>
                </a:path>
              </a:pathLst>
            </a:custGeom>
            <a:solidFill>
              <a:sysClr val="window" lastClr="FFFFFF">
                <a:lumMod val="75000"/>
                <a:alpha val="30000"/>
              </a:sysClr>
            </a:solidFill>
            <a:ln w="127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3" name="TextBox 10"/>
          <p:cNvSpPr txBox="1">
            <a:spLocks noChangeArrowheads="1"/>
          </p:cNvSpPr>
          <p:nvPr/>
        </p:nvSpPr>
        <p:spPr bwMode="auto">
          <a:xfrm>
            <a:off x="-1" y="6580595"/>
            <a:ext cx="9144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Bagler</a:t>
            </a:r>
            <a:r>
              <a:rPr kumimoji="0" lang="en-IN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*, N Singh, R Tuwani</a:t>
            </a: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et. al. (2019) | Jain and Bagler*, Physica A (2019) |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Bagler*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et al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(2020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 | </a:t>
            </a:r>
            <a:r>
              <a:rPr kumimoji="0" lang="en-I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Tuwani, Sahu, and Bagler* 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(2021)</a:t>
            </a:r>
            <a:endParaRPr kumimoji="0" lang="en-IN" sz="1200" b="0" i="0" u="none" strike="noStrike" kern="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76635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35" y="126306"/>
            <a:ext cx="7383562" cy="66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8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1352544" y="271463"/>
            <a:ext cx="6438900" cy="6305550"/>
            <a:chOff x="1462088" y="209550"/>
            <a:chExt cx="6438900" cy="630555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3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49" t="3055" r="10125" b="5000"/>
            <a:stretch/>
          </p:blipFill>
          <p:spPr>
            <a:xfrm>
              <a:off x="1462088" y="209550"/>
              <a:ext cx="6438900" cy="6305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" name="TextBox 5"/>
            <p:cNvSpPr txBox="1"/>
            <p:nvPr/>
          </p:nvSpPr>
          <p:spPr>
            <a:xfrm>
              <a:off x="3572997" y="3048000"/>
              <a:ext cx="2198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Sustainability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249827" y="1809751"/>
              <a:ext cx="13612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Recipes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716927" y="1809751"/>
              <a:ext cx="12698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Flavors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49827" y="4491038"/>
              <a:ext cx="15536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Nutrition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75061" y="4491038"/>
              <a:ext cx="118333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Health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505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307" t="56257" r="971"/>
          <a:stretch/>
        </p:blipFill>
        <p:spPr>
          <a:xfrm>
            <a:off x="0" y="4165600"/>
            <a:ext cx="9144000" cy="269239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08563" y="4356099"/>
            <a:ext cx="8354438" cy="2146301"/>
            <a:chOff x="194036" y="2326990"/>
            <a:chExt cx="4169140" cy="1564748"/>
          </a:xfrm>
        </p:grpSpPr>
        <p:sp>
          <p:nvSpPr>
            <p:cNvPr id="8" name="Rounded Rectangle 7"/>
            <p:cNvSpPr/>
            <p:nvPr/>
          </p:nvSpPr>
          <p:spPr>
            <a:xfrm>
              <a:off x="194036" y="2326990"/>
              <a:ext cx="4169140" cy="1178737"/>
            </a:xfrm>
            <a:prstGeom prst="roundRect">
              <a:avLst>
                <a:gd name="adj" fmla="val 6063"/>
              </a:avLst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304272" y="2608280"/>
              <a:ext cx="3979803" cy="1178737"/>
            </a:xfrm>
            <a:prstGeom prst="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>
              <a:off x="478154" y="3709209"/>
              <a:ext cx="3568136" cy="182529"/>
            </a:xfrm>
            <a:prstGeom prst="roundRect">
              <a:avLst/>
            </a:pr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04821" y="4462824"/>
            <a:ext cx="8205791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Computational Gastronomy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3200" b="0" i="1" u="none" strike="noStrike" kern="0" cap="none" spc="0" normalizeH="0" baseline="0" noProof="0" dirty="0" smtClean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/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The Future of Food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2900352" y="5713130"/>
            <a:ext cx="3486150" cy="1"/>
          </a:xfrm>
          <a:prstGeom prst="line">
            <a:avLst/>
          </a:prstGeom>
          <a:noFill/>
          <a:ln w="15875" cap="flat" cmpd="sng" algn="ctr">
            <a:solidFill>
              <a:srgbClr val="FFC000">
                <a:lumMod val="60000"/>
                <a:lumOff val="40000"/>
              </a:srgbClr>
            </a:solidFill>
            <a:prstDash val="solid"/>
            <a:miter lim="800000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23344" y="5808066"/>
            <a:ext cx="8080905" cy="578882"/>
          </a:xfrm>
          <a:prstGeom prst="roundRect">
            <a:avLst>
              <a:gd name="adj" fmla="val 15570"/>
            </a:avLst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C000">
                    <a:lumMod val="60000"/>
                    <a:lumOff val="4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Bell MT" panose="02020503060305020303" pitchFamily="18" charset="0"/>
                <a:ea typeface="+mn-ea"/>
                <a:cs typeface="+mn-cs"/>
              </a:rPr>
              <a:t>Ganesh Bagler</a:t>
            </a:r>
            <a:endParaRPr kumimoji="0" lang="en-IN" sz="2800" b="1" i="0" u="none" strike="noStrike" kern="0" cap="none" spc="0" normalizeH="0" baseline="0" noProof="0" dirty="0">
              <a:ln>
                <a:noFill/>
              </a:ln>
              <a:solidFill>
                <a:srgbClr val="FFC000">
                  <a:lumMod val="60000"/>
                  <a:lumOff val="40000"/>
                </a:srgb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Bell MT" panose="02020503060305020303" pitchFamily="18" charset="0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" b="50152" l="1453" r="98943">
                        <a14:backgroundMark x1="4491" y1="10909" x2="4624" y2="21212"/>
                      </a14:backgroundRemoval>
                    </a14:imgEffect>
                  </a14:imgLayer>
                </a14:imgProps>
              </a:ext>
            </a:extLst>
          </a:blip>
          <a:srcRect l="1307" t="672" r="1478" b="44157"/>
          <a:stretch/>
        </p:blipFill>
        <p:spPr>
          <a:xfrm>
            <a:off x="-5823" y="354849"/>
            <a:ext cx="9144000" cy="38281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946" y="2158307"/>
            <a:ext cx="2387862" cy="19053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" b="50152" l="1453" r="98943">
                        <a14:backgroundMark x1="4491" y1="10909" x2="4624" y2="21212"/>
                      </a14:backgroundRemoval>
                    </a14:imgEffect>
                  </a14:imgLayer>
                </a14:imgProps>
              </a:ext>
            </a:extLst>
          </a:blip>
          <a:srcRect l="1307" t="672" r="1478" b="96023"/>
          <a:stretch/>
        </p:blipFill>
        <p:spPr>
          <a:xfrm>
            <a:off x="-19050" y="138256"/>
            <a:ext cx="9163050" cy="22982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" b="50152" l="1453" r="98943">
                        <a14:backgroundMark x1="4491" y1="10909" x2="4624" y2="21212"/>
                      </a14:backgroundRemoval>
                    </a14:imgEffect>
                  </a14:imgLayer>
                </a14:imgProps>
              </a:ext>
            </a:extLst>
          </a:blip>
          <a:srcRect l="1307" t="672" r="1478" b="96023"/>
          <a:stretch/>
        </p:blipFill>
        <p:spPr>
          <a:xfrm>
            <a:off x="-9525" y="-749"/>
            <a:ext cx="9163050" cy="229829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" b="50152" l="1453" r="98943">
                        <a14:backgroundMark x1="4491" y1="10909" x2="4624" y2="21212"/>
                      </a14:backgroundRemoval>
                    </a14:imgEffect>
                  </a14:imgLayer>
                </a14:imgProps>
              </a:ext>
            </a:extLst>
          </a:blip>
          <a:srcRect l="25133" t="672" r="24504" b="81471"/>
          <a:stretch/>
        </p:blipFill>
        <p:spPr>
          <a:xfrm>
            <a:off x="2627301" y="541173"/>
            <a:ext cx="3759201" cy="98322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" b="50152" l="1453" r="98943">
                        <a14:backgroundMark x1="4491" y1="10909" x2="4624" y2="21212"/>
                      </a14:backgroundRemoval>
                    </a14:imgEffect>
                  </a14:imgLayer>
                </a14:imgProps>
              </a:ext>
            </a:extLst>
          </a:blip>
          <a:srcRect l="1307" t="673" r="92779" b="94035"/>
          <a:stretch/>
        </p:blipFill>
        <p:spPr>
          <a:xfrm>
            <a:off x="2205553" y="482070"/>
            <a:ext cx="434975" cy="46964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2" b="50152" l="1453" r="98943">
                        <a14:backgroundMark x1="4491" y1="10909" x2="4624" y2="21212"/>
                      </a14:backgroundRemoval>
                    </a14:imgEffect>
                  </a14:imgLayer>
                </a14:imgProps>
              </a:ext>
            </a:extLst>
          </a:blip>
          <a:srcRect l="1307" t="673" r="92779" b="94035"/>
          <a:stretch/>
        </p:blipFill>
        <p:spPr>
          <a:xfrm>
            <a:off x="6399729" y="655495"/>
            <a:ext cx="547171" cy="29621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54" y="14900"/>
            <a:ext cx="730250" cy="6321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793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AC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385" y="101600"/>
            <a:ext cx="5384415" cy="5384415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grpSp>
        <p:nvGrpSpPr>
          <p:cNvPr id="9" name="Group 8"/>
          <p:cNvGrpSpPr/>
          <p:nvPr/>
        </p:nvGrpSpPr>
        <p:grpSpPr>
          <a:xfrm>
            <a:off x="0" y="0"/>
            <a:ext cx="2711450" cy="6858000"/>
            <a:chOff x="0" y="0"/>
            <a:chExt cx="2711450" cy="6858000"/>
          </a:xfrm>
        </p:grpSpPr>
        <p:sp>
          <p:nvSpPr>
            <p:cNvPr id="6" name="Rectangle 5"/>
            <p:cNvSpPr/>
            <p:nvPr/>
          </p:nvSpPr>
          <p:spPr>
            <a:xfrm>
              <a:off x="0" y="0"/>
              <a:ext cx="2711450" cy="6858000"/>
            </a:xfrm>
            <a:prstGeom prst="rect">
              <a:avLst/>
            </a:prstGeom>
            <a:solidFill>
              <a:srgbClr val="BD52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214375" y="101600"/>
              <a:ext cx="2344675" cy="6691232"/>
              <a:chOff x="208025" y="190500"/>
              <a:chExt cx="2344675" cy="6691232"/>
            </a:xfrm>
            <a:noFill/>
          </p:grpSpPr>
          <p:grpSp>
            <p:nvGrpSpPr>
              <p:cNvPr id="51" name="Group 50"/>
              <p:cNvGrpSpPr/>
              <p:nvPr/>
            </p:nvGrpSpPr>
            <p:grpSpPr>
              <a:xfrm>
                <a:off x="495300" y="190500"/>
                <a:ext cx="2057400" cy="1003300"/>
                <a:chOff x="495300" y="360502"/>
                <a:chExt cx="2057400" cy="1003300"/>
              </a:xfrm>
              <a:grpFill/>
            </p:grpSpPr>
            <p:sp>
              <p:nvSpPr>
                <p:cNvPr id="68" name="TextBox 67"/>
                <p:cNvSpPr txBox="1"/>
                <p:nvPr/>
              </p:nvSpPr>
              <p:spPr>
                <a:xfrm>
                  <a:off x="1341587" y="597677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Scattered Knowledge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pic>
              <p:nvPicPr>
                <p:cNvPr id="69" name="Picture 68"/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5983" t="8965" r="13951" b="10229"/>
                <a:stretch/>
              </p:blipFill>
              <p:spPr>
                <a:xfrm>
                  <a:off x="495300" y="360502"/>
                  <a:ext cx="869950" cy="1003300"/>
                </a:xfrm>
                <a:prstGeom prst="rect">
                  <a:avLst/>
                </a:prstGeom>
                <a:grpFill/>
              </p:spPr>
            </p:pic>
          </p:grpSp>
          <p:grpSp>
            <p:nvGrpSpPr>
              <p:cNvPr id="52" name="Group 51"/>
              <p:cNvGrpSpPr/>
              <p:nvPr/>
            </p:nvGrpSpPr>
            <p:grpSpPr>
              <a:xfrm>
                <a:off x="292597" y="1708150"/>
                <a:ext cx="2234703" cy="1112102"/>
                <a:chOff x="305297" y="1648875"/>
                <a:chExt cx="2234703" cy="1112102"/>
              </a:xfrm>
              <a:grpFill/>
            </p:grpSpPr>
            <p:pic>
              <p:nvPicPr>
                <p:cNvPr id="66" name="Picture 65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5297" y="1648875"/>
                  <a:ext cx="1112102" cy="1112102"/>
                </a:xfrm>
                <a:prstGeom prst="rect">
                  <a:avLst/>
                </a:prstGeom>
                <a:grpFill/>
              </p:spPr>
            </p:pic>
            <p:sp>
              <p:nvSpPr>
                <p:cNvPr id="67" name="TextBox 66"/>
                <p:cNvSpPr txBox="1"/>
                <p:nvPr/>
              </p:nvSpPr>
              <p:spPr>
                <a:xfrm>
                  <a:off x="1328887" y="1913816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Structured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Data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" name="Group 52"/>
              <p:cNvGrpSpPr/>
              <p:nvPr/>
            </p:nvGrpSpPr>
            <p:grpSpPr>
              <a:xfrm>
                <a:off x="410771" y="3256986"/>
                <a:ext cx="2116529" cy="845599"/>
                <a:chOff x="423471" y="3182207"/>
                <a:chExt cx="2116529" cy="845599"/>
              </a:xfrm>
              <a:grpFill/>
            </p:grpSpPr>
            <p:pic>
              <p:nvPicPr>
                <p:cNvPr id="64" name="Picture 63"/>
                <p:cNvPicPr>
                  <a:picLocks noChangeAspect="1"/>
                </p:cNvPicPr>
                <p:nvPr/>
              </p:nvPicPr>
              <p:blipFill>
                <a:blip r:embed="rId5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3471" y="3182207"/>
                  <a:ext cx="845599" cy="845599"/>
                </a:xfrm>
                <a:prstGeom prst="rect">
                  <a:avLst/>
                </a:prstGeom>
                <a:grpFill/>
              </p:spPr>
            </p:pic>
            <p:sp>
              <p:nvSpPr>
                <p:cNvPr id="65" name="TextBox 64"/>
                <p:cNvSpPr txBox="1"/>
                <p:nvPr/>
              </p:nvSpPr>
              <p:spPr>
                <a:xfrm>
                  <a:off x="1328887" y="3306155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Fine-tuned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Model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4" name="Group 53"/>
              <p:cNvGrpSpPr/>
              <p:nvPr/>
            </p:nvGrpSpPr>
            <p:grpSpPr>
              <a:xfrm>
                <a:off x="208025" y="4395904"/>
                <a:ext cx="2241723" cy="1146984"/>
                <a:chOff x="298277" y="4244594"/>
                <a:chExt cx="2241723" cy="1146984"/>
              </a:xfrm>
              <a:grpFill/>
            </p:grpSpPr>
            <p:pic>
              <p:nvPicPr>
                <p:cNvPr id="62" name="Picture 61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8277" y="4244594"/>
                  <a:ext cx="1153893" cy="1146984"/>
                </a:xfrm>
                <a:prstGeom prst="rect">
                  <a:avLst/>
                </a:prstGeom>
                <a:grpFill/>
              </p:spPr>
            </p:pic>
            <p:sp>
              <p:nvSpPr>
                <p:cNvPr id="63" name="TextBox 62"/>
                <p:cNvSpPr txBox="1"/>
                <p:nvPr/>
              </p:nvSpPr>
              <p:spPr>
                <a:xfrm>
                  <a:off x="1328887" y="4528612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Generative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Algorithms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Group 54"/>
              <p:cNvGrpSpPr/>
              <p:nvPr/>
            </p:nvGrpSpPr>
            <p:grpSpPr>
              <a:xfrm>
                <a:off x="310265" y="5987699"/>
                <a:ext cx="2103305" cy="894033"/>
                <a:chOff x="436695" y="5608367"/>
                <a:chExt cx="2103305" cy="894033"/>
              </a:xfrm>
              <a:grpFill/>
            </p:grpSpPr>
            <p:pic>
              <p:nvPicPr>
                <p:cNvPr id="60" name="Picture 59"/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500" t="17084" r="17917" b="17083"/>
                <a:stretch/>
              </p:blipFill>
              <p:spPr>
                <a:xfrm>
                  <a:off x="436695" y="5608367"/>
                  <a:ext cx="877059" cy="894033"/>
                </a:xfrm>
                <a:prstGeom prst="rect">
                  <a:avLst/>
                </a:prstGeom>
                <a:grpFill/>
              </p:spPr>
            </p:pic>
            <p:sp>
              <p:nvSpPr>
                <p:cNvPr id="61" name="TextBox 60"/>
                <p:cNvSpPr txBox="1"/>
                <p:nvPr/>
              </p:nvSpPr>
              <p:spPr>
                <a:xfrm>
                  <a:off x="1328887" y="5751069"/>
                  <a:ext cx="1211113" cy="64633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Turing Test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IN" sz="1800" b="0" i="0" u="none" strike="noStrike" kern="1200" cap="none" spc="0" normalizeH="0" baseline="0" noProof="0" dirty="0" smtClean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Strategy</a:t>
                  </a:r>
                  <a:endParaRPr kumimoji="0" lang="en-I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56" name="Straight Arrow Connector 55"/>
              <p:cNvCxnSpPr/>
              <p:nvPr/>
            </p:nvCxnSpPr>
            <p:spPr>
              <a:xfrm>
                <a:off x="846270" y="1242378"/>
                <a:ext cx="0" cy="467995"/>
              </a:xfrm>
              <a:prstGeom prst="straightConnector1">
                <a:avLst/>
              </a:prstGeom>
              <a:grpFill/>
              <a:ln w="34925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Arrow Connector 56"/>
              <p:cNvCxnSpPr/>
              <p:nvPr/>
            </p:nvCxnSpPr>
            <p:spPr>
              <a:xfrm>
                <a:off x="846270" y="2858352"/>
                <a:ext cx="0" cy="425450"/>
              </a:xfrm>
              <a:prstGeom prst="straightConnector1">
                <a:avLst/>
              </a:prstGeom>
              <a:grpFill/>
              <a:ln w="34925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Arrow Connector 57"/>
              <p:cNvCxnSpPr/>
              <p:nvPr/>
            </p:nvCxnSpPr>
            <p:spPr>
              <a:xfrm>
                <a:off x="833570" y="3982302"/>
                <a:ext cx="0" cy="425450"/>
              </a:xfrm>
              <a:prstGeom prst="straightConnector1">
                <a:avLst/>
              </a:prstGeom>
              <a:grpFill/>
              <a:ln w="34925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/>
              <p:cNvCxnSpPr/>
              <p:nvPr/>
            </p:nvCxnSpPr>
            <p:spPr>
              <a:xfrm>
                <a:off x="799391" y="5542888"/>
                <a:ext cx="0" cy="425450"/>
              </a:xfrm>
              <a:prstGeom prst="straightConnector1">
                <a:avLst/>
              </a:prstGeom>
              <a:grpFill/>
              <a:ln w="34925">
                <a:solidFill>
                  <a:schemeClr val="bg1">
                    <a:lumMod val="75000"/>
                  </a:schemeClr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0" name="Rectangle 69"/>
          <p:cNvSpPr/>
          <p:nvPr/>
        </p:nvSpPr>
        <p:spPr>
          <a:xfrm>
            <a:off x="2703244" y="80030"/>
            <a:ext cx="6452408" cy="58477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 w="3175">
                  <a:noFill/>
                  <a:prstDash val="solid"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ndara" panose="020E0502030303020204" pitchFamily="34" charset="0"/>
                <a:ea typeface="+mn-ea"/>
                <a:cs typeface="+mn-cs"/>
              </a:rPr>
              <a:t>A data-driven strategy for cocktails!</a:t>
            </a:r>
            <a:endParaRPr kumimoji="0" lang="en-US" sz="3200" b="1" i="0" u="none" strike="noStrike" kern="0" cap="none" spc="0" normalizeH="0" baseline="0" noProof="0" dirty="0">
              <a:ln w="3175">
                <a:noFill/>
                <a:prstDash val="solid"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Candara" panose="020E0502030303020204" pitchFamily="34" charset="0"/>
              <a:ea typeface="+mn-ea"/>
              <a:cs typeface="+mn-cs"/>
            </a:endParaRPr>
          </a:p>
        </p:txBody>
      </p:sp>
      <p:sp>
        <p:nvSpPr>
          <p:cNvPr id="71" name="Rounded Rectangle 70"/>
          <p:cNvSpPr/>
          <p:nvPr/>
        </p:nvSpPr>
        <p:spPr>
          <a:xfrm>
            <a:off x="6206987" y="6145511"/>
            <a:ext cx="3064990" cy="406958"/>
          </a:xfrm>
          <a:prstGeom prst="roundRect">
            <a:avLst/>
          </a:prstGeom>
          <a:solidFill>
            <a:srgbClr val="BD5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AI-driven cocktail generator!</a:t>
            </a: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300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63500">
          <a:solidFill>
            <a:schemeClr val="accent1"/>
          </a:solidFill>
          <a:headEnd type="arrow"/>
          <a:tailEnd type="arrow"/>
        </a:ln>
      </a:spPr>
      <a:bodyPr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</a:theme>
</file>

<file path=ppt/theme/theme4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35880</TotalTime>
  <Words>2400</Words>
  <Application>Microsoft Office PowerPoint</Application>
  <PresentationFormat>On-screen Show (4:3)</PresentationFormat>
  <Paragraphs>477</Paragraphs>
  <Slides>91</Slides>
  <Notes>72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91</vt:i4>
      </vt:variant>
    </vt:vector>
  </HeadingPairs>
  <TitlesOfParts>
    <vt:vector size="95" baseType="lpstr">
      <vt:lpstr>Office Theme</vt:lpstr>
      <vt:lpstr>1_Office Theme</vt:lpstr>
      <vt:lpstr>5_Office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Cuisine Architecture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Ganesh Bagler</dc:creator>
  <cp:lastModifiedBy>Mansi Goel</cp:lastModifiedBy>
  <cp:revision>479</cp:revision>
  <dcterms:created xsi:type="dcterms:W3CDTF">2018-07-23T22:58:29Z</dcterms:created>
  <dcterms:modified xsi:type="dcterms:W3CDTF">2024-02-15T11:54:35Z</dcterms:modified>
</cp:coreProperties>
</file>